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oboto Slab"/>
      <p:regular r:id="rId21"/>
      <p:bold r:id="rId22"/>
    </p:embeddedFont>
    <p:embeddedFont>
      <p:font typeface="Robo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Slab-bold.fntdata"/><Relationship Id="rId21" Type="http://schemas.openxmlformats.org/officeDocument/2006/relationships/font" Target="fonts/RobotoSlab-regular.fntdata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71f9e02dea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71f9e02dea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71f9e02dea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71f9e02de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71f9e02de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71f9e02de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71f9e02dea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71f9e02dea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71f9e02de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71f9e02de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782305103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782305103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71f9e02dea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71f9e02dea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71f9e02de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71f9e02de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71f9e02dea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71f9e02dea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1f9e02de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71f9e02de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71f9e02de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71f9e02de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1f9e02dea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71f9e02dea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1f9e02dea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1f9e02de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71f9e02dea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71f9e02dea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WWII: Utah Women on the Home Front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Relief to Resistance</a:t>
            </a:r>
            <a:endParaRPr/>
          </a:p>
        </p:txBody>
      </p:sp>
      <p:pic>
        <p:nvPicPr>
          <p:cNvPr id="65" name="Google Shape;65;p13" title="Betterdays_2022_Logotype_gold_RGB.png"/>
          <p:cNvPicPr preferRelativeResize="0"/>
          <p:nvPr/>
        </p:nvPicPr>
        <p:blipFill rotWithShape="1">
          <a:blip r:embed="rId3">
            <a:alphaModFix/>
          </a:blip>
          <a:srcRect b="12386" l="20718" r="21310" t="14535"/>
          <a:stretch/>
        </p:blipFill>
        <p:spPr>
          <a:xfrm>
            <a:off x="3606763" y="4650825"/>
            <a:ext cx="1930477" cy="49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Utah Women as Advocates</a:t>
            </a:r>
            <a:endParaRPr/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387900" y="14136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Utah women worked in factories and volunteered during WWII. They also took on the role of advocates. They raised their voices for justice, peace, and the </a:t>
            </a:r>
            <a:r>
              <a:rPr lang="en"/>
              <a:t>protection</a:t>
            </a:r>
            <a:r>
              <a:rPr lang="en"/>
              <a:t> of civil rights during the war. </a:t>
            </a:r>
            <a:endParaRPr/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2088" y="2571750"/>
            <a:ext cx="3419825" cy="22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Esther Landa and Jewish Advocacy</a:t>
            </a:r>
            <a:endParaRPr/>
          </a:p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387900" y="14136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“The time for equity and justice is now.” </a:t>
            </a:r>
            <a:endParaRPr sz="1600"/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Esther devoted her life to Jewish causes, especially </a:t>
            </a:r>
            <a:r>
              <a:rPr lang="en" sz="1600"/>
              <a:t>after</a:t>
            </a:r>
            <a:r>
              <a:rPr lang="en" sz="1600"/>
              <a:t> the atrocities of the Holocaust became well known. </a:t>
            </a:r>
            <a:endParaRPr sz="1600"/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She worked with Hadassah (Jewish women’s </a:t>
            </a:r>
            <a:r>
              <a:rPr lang="en" sz="1600"/>
              <a:t>philanthropic</a:t>
            </a:r>
            <a:r>
              <a:rPr lang="en" sz="1600"/>
              <a:t> organization), and the United Jewish Appeal. </a:t>
            </a:r>
            <a:endParaRPr sz="1600"/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She was president of the National Council of Jewish Women for a time.</a:t>
            </a:r>
            <a:endParaRPr sz="1600"/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She formed Esther’s Circle that is still active in Utah today (a political and service-oriented organization). </a:t>
            </a:r>
            <a:endParaRPr sz="1600"/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3075" y="1248100"/>
            <a:ext cx="3486150" cy="35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87900" y="3056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Elise Furer Musser, an Advocate for Peace</a:t>
            </a:r>
            <a:endParaRPr/>
          </a:p>
        </p:txBody>
      </p:sp>
      <p:sp>
        <p:nvSpPr>
          <p:cNvPr id="142" name="Google Shape;142;p24"/>
          <p:cNvSpPr txBox="1"/>
          <p:nvPr>
            <p:ph idx="2" type="body"/>
          </p:nvPr>
        </p:nvSpPr>
        <p:spPr>
          <a:xfrm>
            <a:off x="4756200" y="1266725"/>
            <a:ext cx="3999900" cy="330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702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50"/>
              <a:buChar char="●"/>
            </a:pPr>
            <a:r>
              <a:rPr lang="en" sz="1550"/>
              <a:t>Elise emigrated to the US from Switzerland at 19.</a:t>
            </a:r>
            <a:endParaRPr sz="1550"/>
          </a:p>
          <a:p>
            <a:pPr indent="-32702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50"/>
              <a:buChar char="●"/>
            </a:pPr>
            <a:r>
              <a:rPr lang="en" sz="1550"/>
              <a:t>She</a:t>
            </a:r>
            <a:r>
              <a:rPr lang="en" sz="1550"/>
              <a:t> served as a State Senator, Utah State Chairman of Democratic Women, and an interpreter and teacher at Neighborhood House, which served immigrant families.</a:t>
            </a:r>
            <a:endParaRPr sz="1550"/>
          </a:p>
          <a:p>
            <a:pPr indent="-32702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50"/>
              <a:buChar char="●"/>
            </a:pPr>
            <a:r>
              <a:rPr lang="en" sz="1550"/>
              <a:t>President Roosevelt made her a delegate to peace conferences in the 1930s in the effort to avoid war.</a:t>
            </a:r>
            <a:endParaRPr sz="1550"/>
          </a:p>
          <a:p>
            <a:pPr indent="-32702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50"/>
              <a:buChar char="●"/>
            </a:pPr>
            <a:r>
              <a:rPr lang="en" sz="1550"/>
              <a:t>During WWII, she served as President of the British War Relief Society of Utah and led relief efforts for Russia, Belgium, and Greece.</a:t>
            </a:r>
            <a:endParaRPr sz="1550"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3125" y="1266725"/>
            <a:ext cx="2849450" cy="364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 Kasai, Advocate for Japanese American Citizenship</a:t>
            </a:r>
            <a:endParaRPr/>
          </a:p>
        </p:txBody>
      </p:sp>
      <p:sp>
        <p:nvSpPr>
          <p:cNvPr id="149" name="Google Shape;149;p2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Alice’s husband was placed in an incarceration camp for two-and-a-half years after Pearl Harbor.</a:t>
            </a:r>
            <a:endParaRPr sz="1500"/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During this time, she advocated for the </a:t>
            </a:r>
            <a:r>
              <a:rPr lang="en" sz="1500"/>
              <a:t>Japanese</a:t>
            </a:r>
            <a:r>
              <a:rPr lang="en" sz="1500"/>
              <a:t> community in Utah. Her home was the headquarters for the Japanese American Citizens League in SLC.</a:t>
            </a:r>
            <a:endParaRPr sz="1500"/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After the war, Alice and her husband lobbied for </a:t>
            </a:r>
            <a:r>
              <a:rPr lang="en" sz="1500"/>
              <a:t>citizenship</a:t>
            </a:r>
            <a:r>
              <a:rPr lang="en" sz="1500"/>
              <a:t> and other civil rights for Japanese immigrants.</a:t>
            </a:r>
            <a:endParaRPr sz="1500"/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They helped establish the International Peace Garden in Salt Lake City.</a:t>
            </a:r>
            <a:endParaRPr sz="1500"/>
          </a:p>
        </p:txBody>
      </p:sp>
      <p:pic>
        <p:nvPicPr>
          <p:cNvPr id="150" name="Google Shape;15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800" y="1489825"/>
            <a:ext cx="3910099" cy="314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387900" y="77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WWII “Rosie” Posters</a:t>
            </a:r>
            <a:endParaRPr/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8125" y="1290177"/>
            <a:ext cx="2713000" cy="351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8250" y="1143912"/>
            <a:ext cx="2980508" cy="380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6" title="Women at work poster_LoC.png"/>
          <p:cNvPicPr preferRelativeResize="0"/>
          <p:nvPr/>
        </p:nvPicPr>
        <p:blipFill rotWithShape="1">
          <a:blip r:embed="rId5">
            <a:alphaModFix/>
          </a:blip>
          <a:srcRect b="5931" l="37362" r="36602" t="4059"/>
          <a:stretch/>
        </p:blipFill>
        <p:spPr>
          <a:xfrm>
            <a:off x="314275" y="1067925"/>
            <a:ext cx="2553001" cy="395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6"/>
          <p:cNvSpPr txBox="1"/>
          <p:nvPr>
            <p:ph idx="1" type="body"/>
          </p:nvPr>
        </p:nvSpPr>
        <p:spPr>
          <a:xfrm>
            <a:off x="1141350" y="599375"/>
            <a:ext cx="68613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2000"/>
              <a:t>What messages did these posters send?</a:t>
            </a:r>
            <a:endParaRPr b="1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Redesign the Narrative: Creating WWII “Rosie” Posters</a:t>
            </a:r>
            <a:endParaRPr/>
          </a:p>
        </p:txBody>
      </p:sp>
      <p:sp>
        <p:nvSpPr>
          <p:cNvPr id="165" name="Google Shape;165;p27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Create your own WWII-style poster, but with a Utah twist.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Include Utah women and the work they contributed to WWII.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Include: A bold slogan, powerful imagery, and Utah-specific references.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What story are you telling? Why was this work important during the war? Why is it still important today?</a:t>
            </a:r>
            <a:endParaRPr sz="1600"/>
          </a:p>
        </p:txBody>
      </p:sp>
      <p:pic>
        <p:nvPicPr>
          <p:cNvPr id="166" name="Google Shape;1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4102" y="1580515"/>
            <a:ext cx="2238500" cy="289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3577" y="1600675"/>
            <a:ext cx="2238500" cy="2857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Utah Women in the Workforce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WWII pulled thousands of Utah men into military service. Utah faced labor shortages in factories, transportation, military sites, and essential services. 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By 1944, women made up nearly 37% of Utah’s paid workforce, up from about 18% in 1940. This was one of the largest wartime increases in the nation.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Ruby Timms Price</a:t>
            </a:r>
            <a:endParaRPr/>
          </a:p>
        </p:txBody>
      </p:sp>
      <p:sp>
        <p:nvSpPr>
          <p:cNvPr id="77" name="Google Shape;77;p15"/>
          <p:cNvSpPr txBox="1"/>
          <p:nvPr>
            <p:ph idx="2" type="body"/>
          </p:nvPr>
        </p:nvSpPr>
        <p:spPr>
          <a:xfrm>
            <a:off x="4106425" y="1489825"/>
            <a:ext cx="46497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Ruby’s brother was in the military and went missing </a:t>
            </a:r>
            <a:r>
              <a:rPr lang="en" sz="1600"/>
              <a:t>while</a:t>
            </a:r>
            <a:r>
              <a:rPr lang="en" sz="1600"/>
              <a:t> fighting during WWII. She wanted to </a:t>
            </a:r>
            <a:r>
              <a:rPr lang="en" sz="1600"/>
              <a:t>become a</a:t>
            </a:r>
            <a:r>
              <a:rPr lang="en" sz="1600"/>
              <a:t> fighter pilot to help find him, so she traveled to Hill AFB, took an exam, and joined an aeronautics class.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As a woman, </a:t>
            </a:r>
            <a:r>
              <a:rPr lang="en" sz="1600"/>
              <a:t>especially</a:t>
            </a:r>
            <a:r>
              <a:rPr lang="en" sz="1600"/>
              <a:t> a woman of color, she was unable to become a fighter pilot.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But Ruby worked at Hill Air Field as an </a:t>
            </a:r>
            <a:r>
              <a:rPr lang="en" sz="1600"/>
              <a:t>embarkation</a:t>
            </a:r>
            <a:r>
              <a:rPr lang="en" sz="1600"/>
              <a:t> specialist, director of the Gargoyle Dramatic Club, on the cafeteria committee, and organizing social events. </a:t>
            </a:r>
            <a:endParaRPr sz="160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113" y="1355600"/>
            <a:ext cx="2501475" cy="353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Zola Anderson Ruesch</a:t>
            </a:r>
            <a:endParaRPr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Zola worked in the Manti Parachute Factory, sewed parachutes for the Army, Navy, and Marines.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Zola and her co-workers would often fold in encouraging notes into the parachutes.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factory’s </a:t>
            </a:r>
            <a:r>
              <a:rPr lang="en" sz="1600"/>
              <a:t>owner</a:t>
            </a:r>
            <a:r>
              <a:rPr lang="en" sz="1600"/>
              <a:t> and manager, Colonel Fauntleroy, claimed, “There are no better national defense workers </a:t>
            </a:r>
            <a:r>
              <a:rPr lang="en" sz="1600"/>
              <a:t>anywhere</a:t>
            </a:r>
            <a:r>
              <a:rPr lang="en" sz="1600"/>
              <a:t> in the country today.”</a:t>
            </a:r>
            <a:endParaRPr sz="1600"/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3">
            <a:alphaModFix/>
          </a:blip>
          <a:srcRect b="4402" l="14495" r="48750" t="11894"/>
          <a:stretch/>
        </p:blipFill>
        <p:spPr>
          <a:xfrm>
            <a:off x="5690925" y="1337075"/>
            <a:ext cx="2130450" cy="352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Utah Rosies</a:t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87900" y="1413625"/>
            <a:ext cx="41841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Women were employed at all of the Utah </a:t>
            </a:r>
            <a:r>
              <a:rPr lang="en" sz="1600"/>
              <a:t>military</a:t>
            </a:r>
            <a:r>
              <a:rPr lang="en" sz="1600"/>
              <a:t> facilities and in private industries with military contracts.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They drove trucks at the Kearns Defense Depot, repaired damaged aircraft at Hill Air Force Base, and worked on trains at the Denver &amp; Rio Grande Western rail yards, etc.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Women juggled these work responsibilities with caring for home and family, especially if their husbands and fathers were away in the military.</a:t>
            </a:r>
            <a:endParaRPr sz="1600"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963" y="1312713"/>
            <a:ext cx="3620375" cy="343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Utah Women on the Home Front </a:t>
            </a:r>
            <a:endParaRPr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Not all women joined the industrial workforce, but many still supported the war effort through </a:t>
            </a:r>
            <a:r>
              <a:rPr lang="en" sz="1600"/>
              <a:t>community</a:t>
            </a:r>
            <a:r>
              <a:rPr lang="en" sz="1600"/>
              <a:t>-based organizations such as the Church of Jesus Christ of Latter-Day Saints Relief Society, the Minute Women of America, and the American Red Cross. </a:t>
            </a:r>
            <a:endParaRPr sz="1600"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7803" y="1431299"/>
            <a:ext cx="2104651" cy="319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7625" y="1665650"/>
            <a:ext cx="2346150" cy="2727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387900" y="3056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Amy Brown Lyman and the Relief Society</a:t>
            </a:r>
            <a:endParaRPr/>
          </a:p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4320675" y="1489825"/>
            <a:ext cx="42831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Amy </a:t>
            </a:r>
            <a:r>
              <a:rPr lang="en" sz="1600"/>
              <a:t>became President of the LDS Relief Society organization for women in 1940.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She organized women to help individuals and families during the war.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Relief Society women sewed bandages for the Red Cross, assembled first aid kids, donated blood, and purchased war bonds.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Relief Society also sent clothing, soap, safety pins, and other items to war-torn Europe. </a:t>
            </a:r>
            <a:endParaRPr sz="1600"/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7474" y="1372411"/>
            <a:ext cx="2600760" cy="346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87900" y="2294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Bertha Stevenson and the Minute Women</a:t>
            </a:r>
            <a:endParaRPr/>
          </a:p>
        </p:txBody>
      </p:sp>
      <p:sp>
        <p:nvSpPr>
          <p:cNvPr id="113" name="Google Shape;113;p20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 Minute Women were a salvage organization collecting materials needed for the war effort. </a:t>
            </a:r>
            <a:endParaRPr sz="1500"/>
          </a:p>
          <a:p>
            <a:pPr indent="-3238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Bertha led the Salt Lake chapter, organizing drives for paper, silk, and nylon, and collecting </a:t>
            </a:r>
            <a:r>
              <a:rPr lang="en" sz="1500"/>
              <a:t>millions</a:t>
            </a:r>
            <a:r>
              <a:rPr lang="en" sz="1500"/>
              <a:t> of pounds of household fats, tin cans, rubber, and scrap metal. </a:t>
            </a:r>
            <a:endParaRPr sz="1500"/>
          </a:p>
          <a:p>
            <a:pPr indent="-3238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Bertha oversaw 1,778 Minute Women and 2,000 Paper Troopers (children who collected waste paper).</a:t>
            </a:r>
            <a:endParaRPr sz="1500"/>
          </a:p>
          <a:p>
            <a:pPr indent="-3238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 Salt Lake chapter was one of the most successful Minute Women organizations in the country. </a:t>
            </a:r>
            <a:endParaRPr sz="1500"/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425" y="1516237"/>
            <a:ext cx="1818500" cy="302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7050" y="1667200"/>
            <a:ext cx="2478209" cy="2724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240950" y="229425"/>
            <a:ext cx="86424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Maude Dee Porter and the Ogden Red Cross Canteen</a:t>
            </a:r>
            <a:endParaRPr/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387900" y="1489825"/>
            <a:ext cx="42528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Maude organized the Ogden Red Cross Canteen in 1942 at the Ogden Train Depot. </a:t>
            </a:r>
            <a:endParaRPr sz="1500"/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Many troop trains would pass through town and the canteen fed the soldiers passing through. </a:t>
            </a:r>
            <a:endParaRPr sz="1500"/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 Ogden Canteen served 1.6 million soldiers, providing food and a little piece of home to soldiers on their way to new assignments.</a:t>
            </a:r>
            <a:endParaRPr sz="1500"/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“[service] is one way of paying [your] rent in the world.”</a:t>
            </a:r>
            <a:r>
              <a:rPr lang="en" sz="1500"/>
              <a:t> </a:t>
            </a:r>
            <a:endParaRPr sz="1500"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6700" y="1489825"/>
            <a:ext cx="3078900" cy="307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