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Proxima Nova"/>
      <p:regular r:id="rId22"/>
      <p:bold r:id="rId23"/>
      <p:italic r:id="rId24"/>
      <p:boldItalic r:id="rId25"/>
    </p:embeddedFont>
    <p:embeddedFont>
      <p:font typeface="Alfa Slab One"/>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roximaNova-regular.fntdata"/><Relationship Id="rId21" Type="http://schemas.openxmlformats.org/officeDocument/2006/relationships/slide" Target="slides/slide16.xml"/><Relationship Id="rId24" Type="http://schemas.openxmlformats.org/officeDocument/2006/relationships/font" Target="fonts/ProximaNova-italic.fntdata"/><Relationship Id="rId23" Type="http://schemas.openxmlformats.org/officeDocument/2006/relationships/font" Target="fonts/ProximaNova-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lfaSlabOne-regular.fntdata"/><Relationship Id="rId25" Type="http://schemas.openxmlformats.org/officeDocument/2006/relationships/font" Target="fonts/ProximaNova-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6e6e432266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6e6e432266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6e6e432266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6e6e432266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6e6e432266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6e6e432266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6e6e432266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6e6e432266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6e6e432266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6e6e432266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6e6e432266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6e6e432266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6e6e432266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6e6e432266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Answer is: Drop in the field near the farmhouse. By the blue flag.</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6e6e432266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6e6e43226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6e6e432266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6e6e432266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6e6e432266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6e6e432266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6e6e432266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6e6e432266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6e6e432266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6e6e432266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6e6e432266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6e6e432266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6e6e432266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6e6e432266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6e6e432266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6e6e432266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5.jpg"/><Relationship Id="rId5"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9.jpg"/><Relationship Id="rId4" Type="http://schemas.openxmlformats.org/officeDocument/2006/relationships/image" Target="../media/image17.png"/><Relationship Id="rId5"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hyperlink" Target="http://www.youtube.com/watch?v=qzG-KUrj5U8" TargetMode="External"/><Relationship Id="rId5" Type="http://schemas.openxmlformats.org/officeDocument/2006/relationships/image" Target="../media/image1.jpg"/><Relationship Id="rId6"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utahwomenshistory.org/the-women/marjorie-redding-christiansen/" TargetMode="External"/><Relationship Id="rId4" Type="http://schemas.openxmlformats.org/officeDocument/2006/relationships/image" Target="../media/image9.png"/><Relationship Id="rId5"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hyperlink" Target="http://www.youtube.com/watch?v=mW5ZYJs5lk0" TargetMode="External"/><Relationship Id="rId5" Type="http://schemas.openxmlformats.org/officeDocument/2006/relationships/image" Target="../media/image2.jpg"/><Relationship Id="rId6"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pacificcitizen.org/wp-content/uploads/archives-menu/Vol.018_%2320_Jun_10_1944.pdf" TargetMode="External"/><Relationship Id="rId4" Type="http://schemas.openxmlformats.org/officeDocument/2006/relationships/image" Target="../media/image4.png"/><Relationship Id="rId5"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WWII: Women in the Military</a:t>
            </a:r>
            <a:endParaRPr/>
          </a:p>
        </p:txBody>
      </p:sp>
      <p:sp>
        <p:nvSpPr>
          <p:cNvPr id="57" name="Google Shape;57;p13"/>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Breaking Barriers and Serving with Honor</a:t>
            </a:r>
            <a:endParaRPr/>
          </a:p>
        </p:txBody>
      </p:sp>
      <p:pic>
        <p:nvPicPr>
          <p:cNvPr id="58" name="Google Shape;58;p13" title="Betterdays_2022_Logotype_purple_RGB.jpg"/>
          <p:cNvPicPr preferRelativeResize="0"/>
          <p:nvPr/>
        </p:nvPicPr>
        <p:blipFill>
          <a:blip r:embed="rId3">
            <a:alphaModFix/>
          </a:blip>
          <a:stretch>
            <a:fillRect/>
          </a:stretch>
        </p:blipFill>
        <p:spPr>
          <a:xfrm>
            <a:off x="3010675" y="4511375"/>
            <a:ext cx="3122638" cy="632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t>Utah WAVES: Kathryn Klaveano &amp; Eula Kimber</a:t>
            </a:r>
            <a:endParaRPr sz="2600"/>
          </a:p>
        </p:txBody>
      </p:sp>
      <p:sp>
        <p:nvSpPr>
          <p:cNvPr id="134" name="Google Shape;134;p2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Kathryn told her recruiters, “I will go AWOL </a:t>
            </a:r>
            <a:r>
              <a:rPr lang="en"/>
              <a:t>before</a:t>
            </a:r>
            <a:r>
              <a:rPr lang="en"/>
              <a:t> I’ll be a secretary.” She worked on military flights to transport wounded soldiers, military </a:t>
            </a:r>
            <a:r>
              <a:rPr lang="en"/>
              <a:t>personnel</a:t>
            </a:r>
            <a:r>
              <a:rPr lang="en"/>
              <a:t>, and supplies. </a:t>
            </a:r>
            <a:endParaRPr/>
          </a:p>
        </p:txBody>
      </p:sp>
      <p:sp>
        <p:nvSpPr>
          <p:cNvPr id="135" name="Google Shape;135;p2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Eula Kimber wanted to travel the world and chose the WAVES because she loved their uniforms.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36" name="Google Shape;136;p22"/>
          <p:cNvPicPr preferRelativeResize="0"/>
          <p:nvPr/>
        </p:nvPicPr>
        <p:blipFill>
          <a:blip r:embed="rId3">
            <a:alphaModFix/>
          </a:blip>
          <a:stretch>
            <a:fillRect/>
          </a:stretch>
        </p:blipFill>
        <p:spPr>
          <a:xfrm>
            <a:off x="1166975" y="2239275"/>
            <a:ext cx="2289350" cy="2677200"/>
          </a:xfrm>
          <a:prstGeom prst="rect">
            <a:avLst/>
          </a:prstGeom>
          <a:noFill/>
          <a:ln>
            <a:noFill/>
          </a:ln>
        </p:spPr>
      </p:pic>
      <p:pic>
        <p:nvPicPr>
          <p:cNvPr id="137" name="Google Shape;137;p22" title="EulaKimber-1.jpg"/>
          <p:cNvPicPr preferRelativeResize="0"/>
          <p:nvPr/>
        </p:nvPicPr>
        <p:blipFill rotWithShape="1">
          <a:blip r:embed="rId4">
            <a:alphaModFix/>
          </a:blip>
          <a:srcRect b="20422" l="11498" r="30337" t="15598"/>
          <a:stretch/>
        </p:blipFill>
        <p:spPr>
          <a:xfrm>
            <a:off x="5711075" y="1908972"/>
            <a:ext cx="2289350" cy="3141128"/>
          </a:xfrm>
          <a:prstGeom prst="rect">
            <a:avLst/>
          </a:prstGeom>
          <a:noFill/>
          <a:ln>
            <a:noFill/>
          </a:ln>
        </p:spPr>
      </p:pic>
      <p:pic>
        <p:nvPicPr>
          <p:cNvPr id="138" name="Google Shape;138;p22" title="Betterdays_2022_Logotype_purple_RGB.jpg"/>
          <p:cNvPicPr preferRelativeResize="0"/>
          <p:nvPr/>
        </p:nvPicPr>
        <p:blipFill rotWithShape="1">
          <a:blip r:embed="rId5">
            <a:alphaModFix/>
          </a:blip>
          <a:srcRect b="0" l="19718" r="20109" t="9403"/>
          <a:stretch/>
        </p:blipFill>
        <p:spPr>
          <a:xfrm>
            <a:off x="3626438" y="4570800"/>
            <a:ext cx="1879014" cy="572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t>Utah WAVES: Ruth Klein</a:t>
            </a:r>
            <a:endParaRPr sz="2600"/>
          </a:p>
        </p:txBody>
      </p:sp>
      <p:sp>
        <p:nvSpPr>
          <p:cNvPr id="144" name="Google Shape;144;p2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a:t>Ruth had 3 brothers </a:t>
            </a:r>
            <a:r>
              <a:rPr lang="en"/>
              <a:t>fighting</a:t>
            </a:r>
            <a:r>
              <a:rPr lang="en"/>
              <a:t> in the war and said, “As long as my brothers were in, I did too.” She grew up pheasant hunting with her dad and brothers. She became a gunnery specialist. She would train men at the skeet-shooting range. She often challenged them to a shooting contest. She would out-shoot the men and they quickly grew to </a:t>
            </a:r>
            <a:r>
              <a:rPr lang="en"/>
              <a:t>respect</a:t>
            </a:r>
            <a:r>
              <a:rPr lang="en"/>
              <a:t> her.</a:t>
            </a:r>
            <a:br>
              <a:rPr lang="en"/>
            </a:br>
            <a:endParaRPr/>
          </a:p>
          <a:p>
            <a:pPr indent="-317500" lvl="0" marL="457200" rtl="0" algn="l">
              <a:spcBef>
                <a:spcPts val="0"/>
              </a:spcBef>
              <a:spcAft>
                <a:spcPts val="0"/>
              </a:spcAft>
              <a:buSzPts val="1400"/>
              <a:buChar char="●"/>
            </a:pPr>
            <a:r>
              <a:rPr lang="en"/>
              <a:t>She taught soldiers how to determine if an aircraft was American, British, German, or Japanese in less than one second. </a:t>
            </a:r>
            <a:endParaRPr/>
          </a:p>
        </p:txBody>
      </p:sp>
      <p:pic>
        <p:nvPicPr>
          <p:cNvPr id="145" name="Google Shape;145;p23"/>
          <p:cNvPicPr preferRelativeResize="0"/>
          <p:nvPr/>
        </p:nvPicPr>
        <p:blipFill>
          <a:blip r:embed="rId3">
            <a:alphaModFix/>
          </a:blip>
          <a:stretch>
            <a:fillRect/>
          </a:stretch>
        </p:blipFill>
        <p:spPr>
          <a:xfrm>
            <a:off x="5439401" y="990251"/>
            <a:ext cx="2785875" cy="3740850"/>
          </a:xfrm>
          <a:prstGeom prst="rect">
            <a:avLst/>
          </a:prstGeom>
          <a:noFill/>
          <a:ln>
            <a:noFill/>
          </a:ln>
        </p:spPr>
      </p:pic>
      <p:pic>
        <p:nvPicPr>
          <p:cNvPr id="146" name="Google Shape;146;p23" title="Betterdays_2022_Logotype_purple_RGB.jpg"/>
          <p:cNvPicPr preferRelativeResize="0"/>
          <p:nvPr/>
        </p:nvPicPr>
        <p:blipFill rotWithShape="1">
          <a:blip r:embed="rId4">
            <a:alphaModFix/>
          </a:blip>
          <a:srcRect b="0" l="19718" r="20109" t="9403"/>
          <a:stretch/>
        </p:blipFill>
        <p:spPr>
          <a:xfrm>
            <a:off x="1448349" y="4617250"/>
            <a:ext cx="1726600" cy="526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t>Utah WAVES: Marjorie Campbell &amp; Rosalind Johnson-Henneman</a:t>
            </a:r>
            <a:endParaRPr sz="2000"/>
          </a:p>
        </p:txBody>
      </p:sp>
      <p:sp>
        <p:nvSpPr>
          <p:cNvPr id="152" name="Google Shape;152;p2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Marjorie had a friend who was shot down and died over England. She joined the WAVES in his honor and to finish out his service. </a:t>
            </a:r>
            <a:endParaRPr/>
          </a:p>
          <a:p>
            <a:pPr indent="0" lvl="0" marL="0" rtl="0" algn="l">
              <a:spcBef>
                <a:spcPts val="1200"/>
              </a:spcBef>
              <a:spcAft>
                <a:spcPts val="1200"/>
              </a:spcAft>
              <a:buNone/>
            </a:pPr>
            <a:r>
              <a:t/>
            </a:r>
            <a:endParaRPr/>
          </a:p>
        </p:txBody>
      </p:sp>
      <p:sp>
        <p:nvSpPr>
          <p:cNvPr id="153" name="Google Shape;153;p2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Rosalind joined the WAVES because one of her brothers was unable to fight in the military. She wanted to join in his place. </a:t>
            </a:r>
            <a:endParaRPr/>
          </a:p>
          <a:p>
            <a:pPr indent="0" lvl="0" marL="0" rtl="0" algn="l">
              <a:spcBef>
                <a:spcPts val="1200"/>
              </a:spcBef>
              <a:spcAft>
                <a:spcPts val="1200"/>
              </a:spcAft>
              <a:buNone/>
            </a:pPr>
            <a:r>
              <a:t/>
            </a:r>
            <a:endParaRPr/>
          </a:p>
        </p:txBody>
      </p:sp>
      <p:pic>
        <p:nvPicPr>
          <p:cNvPr id="154" name="Google Shape;154;p24"/>
          <p:cNvPicPr preferRelativeResize="0"/>
          <p:nvPr/>
        </p:nvPicPr>
        <p:blipFill>
          <a:blip r:embed="rId3">
            <a:alphaModFix/>
          </a:blip>
          <a:stretch>
            <a:fillRect/>
          </a:stretch>
        </p:blipFill>
        <p:spPr>
          <a:xfrm>
            <a:off x="959913" y="2090800"/>
            <a:ext cx="2703475" cy="2735776"/>
          </a:xfrm>
          <a:prstGeom prst="rect">
            <a:avLst/>
          </a:prstGeom>
          <a:noFill/>
          <a:ln>
            <a:noFill/>
          </a:ln>
        </p:spPr>
      </p:pic>
      <p:pic>
        <p:nvPicPr>
          <p:cNvPr id="155" name="Google Shape;155;p24"/>
          <p:cNvPicPr preferRelativeResize="0"/>
          <p:nvPr/>
        </p:nvPicPr>
        <p:blipFill>
          <a:blip r:embed="rId4">
            <a:alphaModFix/>
          </a:blip>
          <a:stretch>
            <a:fillRect/>
          </a:stretch>
        </p:blipFill>
        <p:spPr>
          <a:xfrm>
            <a:off x="4441875" y="1999713"/>
            <a:ext cx="4390425" cy="29179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Army Nurse Corps</a:t>
            </a:r>
            <a:endParaRPr/>
          </a:p>
        </p:txBody>
      </p:sp>
      <p:sp>
        <p:nvSpPr>
          <p:cNvPr id="161" name="Google Shape;161;p2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a:t>More than 59,000 women served as commissioned officers in the US Army as nurses. They provided care in field hospitals, evacuation hospitals, hospital trains and ships, and sometimes near the front lines..</a:t>
            </a:r>
            <a:endParaRPr/>
          </a:p>
        </p:txBody>
      </p:sp>
      <p:pic>
        <p:nvPicPr>
          <p:cNvPr id="162" name="Google Shape;162;p25"/>
          <p:cNvPicPr preferRelativeResize="0"/>
          <p:nvPr/>
        </p:nvPicPr>
        <p:blipFill>
          <a:blip r:embed="rId3">
            <a:alphaModFix/>
          </a:blip>
          <a:stretch>
            <a:fillRect/>
          </a:stretch>
        </p:blipFill>
        <p:spPr>
          <a:xfrm>
            <a:off x="888978" y="1064125"/>
            <a:ext cx="2845349" cy="3593100"/>
          </a:xfrm>
          <a:prstGeom prst="rect">
            <a:avLst/>
          </a:prstGeom>
          <a:noFill/>
          <a:ln>
            <a:noFill/>
          </a:ln>
        </p:spPr>
      </p:pic>
      <p:pic>
        <p:nvPicPr>
          <p:cNvPr id="163" name="Google Shape;163;p25" title="Betterdays_2022_Logotype_purple_RGB.jpg"/>
          <p:cNvPicPr preferRelativeResize="0"/>
          <p:nvPr/>
        </p:nvPicPr>
        <p:blipFill rotWithShape="1">
          <a:blip r:embed="rId4">
            <a:alphaModFix/>
          </a:blip>
          <a:srcRect b="0" l="19718" r="20109" t="9403"/>
          <a:stretch/>
        </p:blipFill>
        <p:spPr>
          <a:xfrm>
            <a:off x="3774274" y="4657225"/>
            <a:ext cx="1595445" cy="486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Utah Army Nurse Corps: Ora Mae Hyatt</a:t>
            </a:r>
            <a:endParaRPr/>
          </a:p>
        </p:txBody>
      </p:sp>
      <p:sp>
        <p:nvSpPr>
          <p:cNvPr id="169" name="Google Shape;169;p26"/>
          <p:cNvSpPr txBox="1"/>
          <p:nvPr>
            <p:ph idx="2" type="body"/>
          </p:nvPr>
        </p:nvSpPr>
        <p:spPr>
          <a:xfrm>
            <a:off x="4832400" y="1152475"/>
            <a:ext cx="3999900" cy="3551100"/>
          </a:xfrm>
          <a:prstGeom prst="rect">
            <a:avLst/>
          </a:prstGeom>
        </p:spPr>
        <p:txBody>
          <a:bodyPr anchorCtr="0" anchor="t" bIns="91425" lIns="91425" spcFirstLastPara="1" rIns="91425" wrap="square" tIns="91425">
            <a:normAutofit fontScale="92500" lnSpcReduction="20000"/>
          </a:bodyPr>
          <a:lstStyle/>
          <a:p>
            <a:pPr indent="-310832" lvl="0" marL="457200" rtl="0" algn="l">
              <a:spcBef>
                <a:spcPts val="0"/>
              </a:spcBef>
              <a:spcAft>
                <a:spcPts val="0"/>
              </a:spcAft>
              <a:buSzPts val="1295"/>
              <a:buChar char="●"/>
            </a:pPr>
            <a:r>
              <a:rPr lang="en"/>
              <a:t>Ora wanted to become an airline </a:t>
            </a:r>
            <a:r>
              <a:rPr lang="en"/>
              <a:t>stewardess</a:t>
            </a:r>
            <a:r>
              <a:rPr lang="en"/>
              <a:t> and one requirement was to be a registered nurse. </a:t>
            </a:r>
            <a:endParaRPr sz="200"/>
          </a:p>
          <a:p>
            <a:pPr indent="-310832" lvl="0" marL="457200" rtl="0" algn="l">
              <a:spcBef>
                <a:spcPts val="1000"/>
              </a:spcBef>
              <a:spcAft>
                <a:spcPts val="0"/>
              </a:spcAft>
              <a:buSzPct val="100000"/>
              <a:buChar char="●"/>
            </a:pPr>
            <a:r>
              <a:rPr lang="en"/>
              <a:t>She joined the Army after</a:t>
            </a:r>
            <a:r>
              <a:rPr lang="en"/>
              <a:t> Pearl Harbor. </a:t>
            </a:r>
            <a:endParaRPr/>
          </a:p>
          <a:p>
            <a:pPr indent="-310832" lvl="0" marL="457200" rtl="0" algn="l">
              <a:spcBef>
                <a:spcPts val="1000"/>
              </a:spcBef>
              <a:spcAft>
                <a:spcPts val="0"/>
              </a:spcAft>
              <a:buSzPct val="100000"/>
              <a:buChar char="●"/>
            </a:pPr>
            <a:r>
              <a:rPr lang="en"/>
              <a:t>Ora served on a hospital ship and treated wounded soldiers, including men from the Bataan Death March. </a:t>
            </a:r>
            <a:endParaRPr/>
          </a:p>
          <a:p>
            <a:pPr indent="-310832" lvl="0" marL="457200" rtl="0" algn="l">
              <a:spcBef>
                <a:spcPts val="1000"/>
              </a:spcBef>
              <a:spcAft>
                <a:spcPts val="0"/>
              </a:spcAft>
              <a:buSzPct val="100000"/>
              <a:buChar char="●"/>
            </a:pPr>
            <a:r>
              <a:rPr lang="en"/>
              <a:t>She also served at a field hospital </a:t>
            </a:r>
            <a:r>
              <a:rPr lang="en"/>
              <a:t>just behind the front lines in Okinawa, where she earned a battle star. “We didn’t dwell on the danger we were in,” she later recalled.</a:t>
            </a:r>
            <a:endParaRPr/>
          </a:p>
          <a:p>
            <a:pPr indent="-310832" lvl="0" marL="457200" rtl="0" algn="l">
              <a:spcBef>
                <a:spcPts val="1000"/>
              </a:spcBef>
              <a:spcAft>
                <a:spcPts val="1000"/>
              </a:spcAft>
              <a:buSzPct val="100000"/>
              <a:buChar char="●"/>
            </a:pPr>
            <a:r>
              <a:rPr lang="en"/>
              <a:t>When the war ended, she helped care for wounded soldiers overseas so that they could make the trip back to the United States. </a:t>
            </a:r>
            <a:endParaRPr/>
          </a:p>
        </p:txBody>
      </p:sp>
      <p:pic>
        <p:nvPicPr>
          <p:cNvPr id="170" name="Google Shape;170;p26"/>
          <p:cNvPicPr preferRelativeResize="0"/>
          <p:nvPr/>
        </p:nvPicPr>
        <p:blipFill>
          <a:blip r:embed="rId3">
            <a:alphaModFix/>
          </a:blip>
          <a:stretch>
            <a:fillRect/>
          </a:stretch>
        </p:blipFill>
        <p:spPr>
          <a:xfrm>
            <a:off x="813160" y="1152475"/>
            <a:ext cx="2996975" cy="3755625"/>
          </a:xfrm>
          <a:prstGeom prst="rect">
            <a:avLst/>
          </a:prstGeom>
          <a:noFill/>
          <a:ln>
            <a:noFill/>
          </a:ln>
        </p:spPr>
      </p:pic>
      <p:pic>
        <p:nvPicPr>
          <p:cNvPr id="171" name="Google Shape;171;p26" title="Betterdays_2022_Logotype_purple_RGB.jpg"/>
          <p:cNvPicPr preferRelativeResize="0"/>
          <p:nvPr/>
        </p:nvPicPr>
        <p:blipFill rotWithShape="1">
          <a:blip r:embed="rId4">
            <a:alphaModFix/>
          </a:blip>
          <a:srcRect b="0" l="19718" r="20109" t="9403"/>
          <a:stretch/>
        </p:blipFill>
        <p:spPr>
          <a:xfrm>
            <a:off x="6113897" y="4703625"/>
            <a:ext cx="1436890" cy="4379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did military service allow women to step into new roles, challenge gender norms, and create a sense of purpose and identity? </a:t>
            </a:r>
            <a:endParaRPr/>
          </a:p>
        </p:txBody>
      </p:sp>
      <p:pic>
        <p:nvPicPr>
          <p:cNvPr id="177" name="Google Shape;177;p27" title="WACS_at_D_RGW_RR_Depot_Rev_Lucas.jpg"/>
          <p:cNvPicPr preferRelativeResize="0"/>
          <p:nvPr/>
        </p:nvPicPr>
        <p:blipFill>
          <a:blip r:embed="rId3">
            <a:alphaModFix/>
          </a:blip>
          <a:stretch>
            <a:fillRect/>
          </a:stretch>
        </p:blipFill>
        <p:spPr>
          <a:xfrm>
            <a:off x="445524" y="1860775"/>
            <a:ext cx="3732250" cy="2965049"/>
          </a:xfrm>
          <a:prstGeom prst="rect">
            <a:avLst/>
          </a:prstGeom>
          <a:noFill/>
          <a:ln>
            <a:noFill/>
          </a:ln>
        </p:spPr>
      </p:pic>
      <p:pic>
        <p:nvPicPr>
          <p:cNvPr id="178" name="Google Shape;178;p27"/>
          <p:cNvPicPr preferRelativeResize="0"/>
          <p:nvPr/>
        </p:nvPicPr>
        <p:blipFill>
          <a:blip r:embed="rId4">
            <a:alphaModFix/>
          </a:blip>
          <a:stretch>
            <a:fillRect/>
          </a:stretch>
        </p:blipFill>
        <p:spPr>
          <a:xfrm>
            <a:off x="4311600" y="2216600"/>
            <a:ext cx="4732124" cy="2001017"/>
          </a:xfrm>
          <a:prstGeom prst="rect">
            <a:avLst/>
          </a:prstGeom>
          <a:noFill/>
          <a:ln>
            <a:noFill/>
          </a:ln>
        </p:spPr>
      </p:pic>
      <p:pic>
        <p:nvPicPr>
          <p:cNvPr id="179" name="Google Shape;179;p27" title="Betterdays_2022_Logotype_purple_RGB.jpg"/>
          <p:cNvPicPr preferRelativeResize="0"/>
          <p:nvPr/>
        </p:nvPicPr>
        <p:blipFill rotWithShape="1">
          <a:blip r:embed="rId5">
            <a:alphaModFix/>
          </a:blip>
          <a:srcRect b="0" l="19718" r="20109" t="9403"/>
          <a:stretch/>
        </p:blipFill>
        <p:spPr>
          <a:xfrm>
            <a:off x="6045248" y="4663700"/>
            <a:ext cx="1574199" cy="479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Codebreaking for the War Effort</a:t>
            </a:r>
            <a:endParaRPr/>
          </a:p>
        </p:txBody>
      </p:sp>
      <p:sp>
        <p:nvSpPr>
          <p:cNvPr id="185" name="Google Shape;185;p2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Objective: You are a woman in the military during WWII. You have come across a coded message that you need to break so that you know where to drop off your load of supplies. Use a Caesar Cipher to break this code.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Gurs lq wkh ilsog qhdu wkh idupkrxvh. Eb wkh eoxh iodj.</a:t>
            </a:r>
            <a:endParaRPr/>
          </a:p>
        </p:txBody>
      </p:sp>
      <p:sp>
        <p:nvSpPr>
          <p:cNvPr id="186" name="Google Shape;186;p2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7" name="Google Shape;187;p28"/>
          <p:cNvPicPr preferRelativeResize="0"/>
          <p:nvPr/>
        </p:nvPicPr>
        <p:blipFill>
          <a:blip r:embed="rId3">
            <a:alphaModFix/>
          </a:blip>
          <a:stretch>
            <a:fillRect/>
          </a:stretch>
        </p:blipFill>
        <p:spPr>
          <a:xfrm>
            <a:off x="5125687" y="1017726"/>
            <a:ext cx="3413318" cy="3947401"/>
          </a:xfrm>
          <a:prstGeom prst="rect">
            <a:avLst/>
          </a:prstGeom>
          <a:noFill/>
          <a:ln>
            <a:noFill/>
          </a:ln>
        </p:spPr>
      </p:pic>
      <p:pic>
        <p:nvPicPr>
          <p:cNvPr id="188" name="Google Shape;188;p28" title="Betterdays_2022_Logotype_purple_RGB.jpg"/>
          <p:cNvPicPr preferRelativeResize="0"/>
          <p:nvPr/>
        </p:nvPicPr>
        <p:blipFill rotWithShape="1">
          <a:blip r:embed="rId4">
            <a:alphaModFix/>
          </a:blip>
          <a:srcRect b="0" l="19718" r="20109" t="9403"/>
          <a:stretch/>
        </p:blipFill>
        <p:spPr>
          <a:xfrm>
            <a:off x="1372138" y="4568875"/>
            <a:ext cx="1879014" cy="572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Four Key Military Groups Women Served In:</a:t>
            </a:r>
            <a:endParaRPr/>
          </a:p>
        </p:txBody>
      </p:sp>
      <p:sp>
        <p:nvSpPr>
          <p:cNvPr id="64" name="Google Shape;64;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0000" lnSpcReduction="10000"/>
          </a:bodyPr>
          <a:lstStyle/>
          <a:p>
            <a:pPr indent="-335280" lvl="0" marL="457200" rtl="0" algn="l">
              <a:spcBef>
                <a:spcPts val="0"/>
              </a:spcBef>
              <a:spcAft>
                <a:spcPts val="0"/>
              </a:spcAft>
              <a:buSzPct val="100000"/>
              <a:buChar char="●"/>
            </a:pPr>
            <a:r>
              <a:rPr b="1" lang="en" sz="2400"/>
              <a:t>WASPs (Women Airforce Service Pilots)</a:t>
            </a:r>
            <a:r>
              <a:rPr lang="en" sz="2400"/>
              <a:t>: Also known as “Fly Girls”, they flew planes for non-combat missions which freed up more male </a:t>
            </a:r>
            <a:r>
              <a:rPr lang="en" sz="2400"/>
              <a:t>pilots</a:t>
            </a:r>
            <a:r>
              <a:rPr lang="en" sz="2400"/>
              <a:t> to go to war. </a:t>
            </a:r>
            <a:br>
              <a:rPr lang="en" sz="2400"/>
            </a:br>
            <a:endParaRPr sz="2400"/>
          </a:p>
          <a:p>
            <a:pPr indent="-335280" lvl="0" marL="457200" rtl="0" algn="l">
              <a:spcBef>
                <a:spcPts val="0"/>
              </a:spcBef>
              <a:spcAft>
                <a:spcPts val="0"/>
              </a:spcAft>
              <a:buSzPct val="100000"/>
              <a:buChar char="●"/>
            </a:pPr>
            <a:r>
              <a:rPr b="1" lang="en" sz="2400"/>
              <a:t>WACs (Women’s Army Corps)</a:t>
            </a:r>
            <a:r>
              <a:rPr lang="en" sz="2400"/>
              <a:t>: Women held jobs such as </a:t>
            </a:r>
            <a:r>
              <a:rPr lang="en" sz="2400"/>
              <a:t>clerks</a:t>
            </a:r>
            <a:r>
              <a:rPr lang="en" sz="2400"/>
              <a:t> mechanics, and driver for the army. </a:t>
            </a:r>
            <a:br>
              <a:rPr lang="en" sz="2400"/>
            </a:br>
            <a:endParaRPr sz="2400"/>
          </a:p>
          <a:p>
            <a:pPr indent="-335280" lvl="0" marL="457200" rtl="0" algn="l">
              <a:spcBef>
                <a:spcPts val="0"/>
              </a:spcBef>
              <a:spcAft>
                <a:spcPts val="0"/>
              </a:spcAft>
              <a:buSzPct val="100000"/>
              <a:buChar char="●"/>
            </a:pPr>
            <a:r>
              <a:rPr b="1" lang="en" sz="2400"/>
              <a:t>WAVES (Women Accepted for Volunteer Emergency Service)</a:t>
            </a:r>
            <a:r>
              <a:rPr lang="en" sz="2400"/>
              <a:t>: An auxiliary of the Navy, they </a:t>
            </a:r>
            <a:r>
              <a:rPr lang="en" sz="2400"/>
              <a:t>worked</a:t>
            </a:r>
            <a:r>
              <a:rPr lang="en" sz="2400"/>
              <a:t> as lab technicians, radio operators, codebreakers, shooting instructors, and more.</a:t>
            </a:r>
            <a:br>
              <a:rPr lang="en" sz="2400"/>
            </a:br>
            <a:r>
              <a:rPr lang="en" sz="2400"/>
              <a:t> </a:t>
            </a:r>
            <a:endParaRPr sz="2400"/>
          </a:p>
          <a:p>
            <a:pPr indent="-308610" lvl="0" marL="457200" rtl="0" algn="l">
              <a:spcBef>
                <a:spcPts val="0"/>
              </a:spcBef>
              <a:spcAft>
                <a:spcPts val="0"/>
              </a:spcAft>
              <a:buSzPct val="75000"/>
              <a:buChar char="●"/>
            </a:pPr>
            <a:r>
              <a:rPr b="1" lang="en" sz="2400"/>
              <a:t>Army Nurse Corps</a:t>
            </a:r>
            <a:r>
              <a:rPr lang="en" sz="2400"/>
              <a:t>: Trained nurses who cared for wounded soldiers, sometimes near the battlefields. </a:t>
            </a:r>
            <a:r>
              <a:rPr lang="en"/>
              <a:t> </a:t>
            </a:r>
            <a:endParaRPr/>
          </a:p>
        </p:txBody>
      </p:sp>
      <p:pic>
        <p:nvPicPr>
          <p:cNvPr id="65" name="Google Shape;65;p14" title="Betterdays_2022_Logotype_purple_RGB.jpg"/>
          <p:cNvPicPr preferRelativeResize="0"/>
          <p:nvPr/>
        </p:nvPicPr>
        <p:blipFill>
          <a:blip r:embed="rId3">
            <a:alphaModFix/>
          </a:blip>
          <a:stretch>
            <a:fillRect/>
          </a:stretch>
        </p:blipFill>
        <p:spPr>
          <a:xfrm>
            <a:off x="3010675" y="4511375"/>
            <a:ext cx="3122638" cy="632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WASPs</a:t>
            </a:r>
            <a:endParaRPr/>
          </a:p>
        </p:txBody>
      </p:sp>
      <p:sp>
        <p:nvSpPr>
          <p:cNvPr id="71" name="Google Shape;71;p1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72" name="Google Shape;72;p1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Fifinella was the mascot for the WASPs. She was created by Disney and used in recruitment videos.</a:t>
            </a:r>
            <a:endParaRPr/>
          </a:p>
        </p:txBody>
      </p:sp>
      <p:pic>
        <p:nvPicPr>
          <p:cNvPr id="73" name="Google Shape;73;p15"/>
          <p:cNvPicPr preferRelativeResize="0"/>
          <p:nvPr/>
        </p:nvPicPr>
        <p:blipFill>
          <a:blip r:embed="rId3">
            <a:alphaModFix/>
          </a:blip>
          <a:stretch>
            <a:fillRect/>
          </a:stretch>
        </p:blipFill>
        <p:spPr>
          <a:xfrm>
            <a:off x="5797150" y="1870050"/>
            <a:ext cx="2224100" cy="2916750"/>
          </a:xfrm>
          <a:prstGeom prst="rect">
            <a:avLst/>
          </a:prstGeom>
          <a:noFill/>
          <a:ln>
            <a:noFill/>
          </a:ln>
        </p:spPr>
      </p:pic>
      <p:pic>
        <p:nvPicPr>
          <p:cNvPr descr="Alberta Nicholson - Utah Aviation Hall of Fame" id="74" name="Google Shape;74;p15" title="Alberta Nicholson Hall of Fame Video">
            <a:hlinkClick r:id="rId4"/>
          </p:cNvPr>
          <p:cNvPicPr preferRelativeResize="0"/>
          <p:nvPr/>
        </p:nvPicPr>
        <p:blipFill>
          <a:blip r:embed="rId5">
            <a:alphaModFix/>
          </a:blip>
          <a:stretch>
            <a:fillRect/>
          </a:stretch>
        </p:blipFill>
        <p:spPr>
          <a:xfrm>
            <a:off x="311700" y="1798867"/>
            <a:ext cx="3775325" cy="2123620"/>
          </a:xfrm>
          <a:prstGeom prst="rect">
            <a:avLst/>
          </a:prstGeom>
          <a:noFill/>
          <a:ln>
            <a:noFill/>
          </a:ln>
        </p:spPr>
      </p:pic>
      <p:pic>
        <p:nvPicPr>
          <p:cNvPr id="75" name="Google Shape;75;p15" title="Betterdays_2022_Logotype_purple_RGB.jpg"/>
          <p:cNvPicPr preferRelativeResize="0"/>
          <p:nvPr/>
        </p:nvPicPr>
        <p:blipFill>
          <a:blip r:embed="rId6">
            <a:alphaModFix/>
          </a:blip>
          <a:stretch>
            <a:fillRect/>
          </a:stretch>
        </p:blipFill>
        <p:spPr>
          <a:xfrm>
            <a:off x="3010675" y="4511375"/>
            <a:ext cx="3122638" cy="632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gtEl>
                                        <p:attrNameLst>
                                          <p:attrName>style.visibility</p:attrName>
                                        </p:attrNameLst>
                                      </p:cBhvr>
                                      <p:to>
                                        <p:strVal val="visible"/>
                                      </p:to>
                                    </p:set>
                                    <p:animEffect filter="fade" transition="in">
                                      <p:cBhvr>
                                        <p:cTn dur="1000"/>
                                        <p:tgtEl>
                                          <p:spTgt spid="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WASPs</a:t>
            </a:r>
            <a:endParaRPr/>
          </a:p>
        </p:txBody>
      </p:sp>
      <p:sp>
        <p:nvSpPr>
          <p:cNvPr id="81" name="Google Shape;81;p16"/>
          <p:cNvSpPr txBox="1"/>
          <p:nvPr>
            <p:ph idx="1" type="body"/>
          </p:nvPr>
        </p:nvSpPr>
        <p:spPr>
          <a:xfrm>
            <a:off x="-22200" y="1152475"/>
            <a:ext cx="30450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b="1" lang="en">
                <a:solidFill>
                  <a:srgbClr val="1C2024"/>
                </a:solidFill>
                <a:latin typeface="Georgia"/>
                <a:ea typeface="Georgia"/>
                <a:cs typeface="Georgia"/>
                <a:sym typeface="Georgia"/>
              </a:rPr>
              <a:t>Piloted every type of mission flown by their male Army Air Force counterparts except combat.</a:t>
            </a:r>
            <a:br>
              <a:rPr b="1" lang="en">
                <a:solidFill>
                  <a:srgbClr val="1C2024"/>
                </a:solidFill>
                <a:latin typeface="Georgia"/>
                <a:ea typeface="Georgia"/>
                <a:cs typeface="Georgia"/>
                <a:sym typeface="Georgia"/>
              </a:rPr>
            </a:br>
            <a:endParaRPr b="1">
              <a:solidFill>
                <a:srgbClr val="1C2024"/>
              </a:solidFill>
              <a:latin typeface="Georgia"/>
              <a:ea typeface="Georgia"/>
              <a:cs typeface="Georgia"/>
              <a:sym typeface="Georgia"/>
            </a:endParaRPr>
          </a:p>
          <a:p>
            <a:pPr indent="-317500" lvl="0" marL="457200" rtl="0" algn="l">
              <a:spcBef>
                <a:spcPts val="0"/>
              </a:spcBef>
              <a:spcAft>
                <a:spcPts val="0"/>
              </a:spcAft>
              <a:buClr>
                <a:srgbClr val="1C2024"/>
              </a:buClr>
              <a:buSzPts val="1400"/>
              <a:buFont typeface="Georgia"/>
              <a:buChar char="●"/>
            </a:pPr>
            <a:r>
              <a:rPr lang="en">
                <a:solidFill>
                  <a:srgbClr val="1C2024"/>
                </a:solidFill>
                <a:latin typeface="Georgia"/>
                <a:ea typeface="Georgia"/>
                <a:cs typeface="Georgia"/>
                <a:sym typeface="Georgia"/>
              </a:rPr>
              <a:t>During World War II, women pilots</a:t>
            </a:r>
            <a:r>
              <a:rPr b="1" lang="en">
                <a:solidFill>
                  <a:srgbClr val="1C2024"/>
                </a:solidFill>
                <a:latin typeface="Georgia"/>
                <a:ea typeface="Georgia"/>
                <a:cs typeface="Georgia"/>
                <a:sym typeface="Georgia"/>
              </a:rPr>
              <a:t> flew 80% of all ferrying missions</a:t>
            </a:r>
            <a:r>
              <a:rPr lang="en">
                <a:solidFill>
                  <a:srgbClr val="1C2024"/>
                </a:solidFill>
                <a:latin typeface="Georgia"/>
                <a:ea typeface="Georgia"/>
                <a:cs typeface="Georgia"/>
                <a:sym typeface="Georgia"/>
              </a:rPr>
              <a:t>. They delivered over 12,000 aircraft. </a:t>
            </a:r>
            <a:r>
              <a:rPr b="1" lang="en">
                <a:solidFill>
                  <a:srgbClr val="1C2024"/>
                </a:solidFill>
                <a:latin typeface="Georgia"/>
                <a:ea typeface="Georgia"/>
                <a:cs typeface="Georgia"/>
                <a:sym typeface="Georgia"/>
              </a:rPr>
              <a:t>WASP pilots freed around 900 male pilots for combat duty</a:t>
            </a:r>
            <a:r>
              <a:rPr lang="en">
                <a:solidFill>
                  <a:srgbClr val="1C2024"/>
                </a:solidFill>
                <a:latin typeface="Georgia"/>
                <a:ea typeface="Georgia"/>
                <a:cs typeface="Georgia"/>
                <a:sym typeface="Georgia"/>
              </a:rPr>
              <a:t>.</a:t>
            </a:r>
            <a:endParaRPr>
              <a:solidFill>
                <a:srgbClr val="1C2024"/>
              </a:solidFill>
              <a:latin typeface="Georgia"/>
              <a:ea typeface="Georgia"/>
              <a:cs typeface="Georgia"/>
              <a:sym typeface="Georgia"/>
            </a:endParaRPr>
          </a:p>
        </p:txBody>
      </p:sp>
      <p:sp>
        <p:nvSpPr>
          <p:cNvPr id="82" name="Google Shape;82;p16"/>
          <p:cNvSpPr txBox="1"/>
          <p:nvPr>
            <p:ph idx="2" type="body"/>
          </p:nvPr>
        </p:nvSpPr>
        <p:spPr>
          <a:xfrm>
            <a:off x="5787350" y="1152475"/>
            <a:ext cx="3356700" cy="34164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solidFill>
                  <a:srgbClr val="1C2024"/>
                </a:solidFill>
                <a:latin typeface="Georgia"/>
                <a:ea typeface="Georgia"/>
                <a:cs typeface="Georgia"/>
                <a:sym typeface="Georgia"/>
              </a:rPr>
              <a:t>They knew Morse code, meteorology, military law, physics, aircraft mechanics and navigation.</a:t>
            </a:r>
            <a:br>
              <a:rPr lang="en">
                <a:solidFill>
                  <a:srgbClr val="1C2024"/>
                </a:solidFill>
                <a:latin typeface="Georgia"/>
                <a:ea typeface="Georgia"/>
                <a:cs typeface="Georgia"/>
                <a:sym typeface="Georgia"/>
              </a:rPr>
            </a:br>
            <a:endParaRPr>
              <a:solidFill>
                <a:srgbClr val="1C2024"/>
              </a:solidFill>
              <a:latin typeface="Georgia"/>
              <a:ea typeface="Georgia"/>
              <a:cs typeface="Georgia"/>
              <a:sym typeface="Georgia"/>
            </a:endParaRPr>
          </a:p>
          <a:p>
            <a:pPr indent="-317500" lvl="0" marL="457200" rtl="0" algn="l">
              <a:spcBef>
                <a:spcPts val="0"/>
              </a:spcBef>
              <a:spcAft>
                <a:spcPts val="0"/>
              </a:spcAft>
              <a:buClr>
                <a:srgbClr val="1C2024"/>
              </a:buClr>
              <a:buSzPts val="1400"/>
              <a:buFont typeface="Georgia"/>
              <a:buChar char="●"/>
            </a:pPr>
            <a:r>
              <a:rPr lang="en">
                <a:solidFill>
                  <a:srgbClr val="1C2024"/>
                </a:solidFill>
                <a:latin typeface="Georgia"/>
                <a:ea typeface="Georgia"/>
                <a:cs typeface="Georgia"/>
                <a:sym typeface="Georgia"/>
              </a:rPr>
              <a:t>They were U.S. federal civil service employees and had </a:t>
            </a:r>
            <a:r>
              <a:rPr b="1" lang="en">
                <a:solidFill>
                  <a:srgbClr val="1C2024"/>
                </a:solidFill>
                <a:latin typeface="Georgia"/>
                <a:ea typeface="Georgia"/>
                <a:cs typeface="Georgia"/>
                <a:sym typeface="Georgia"/>
              </a:rPr>
              <a:t>no military standing or benefits and were not originally recognized as veterans</a:t>
            </a:r>
            <a:r>
              <a:rPr lang="en">
                <a:solidFill>
                  <a:srgbClr val="1C2024"/>
                </a:solidFill>
                <a:latin typeface="Georgia"/>
                <a:ea typeface="Georgia"/>
                <a:cs typeface="Georgia"/>
                <a:sym typeface="Georgia"/>
              </a:rPr>
              <a:t>. Each WASP member paid for her own transportation costs to training sites, for her dress uniforms, and for room and board.They were not granted veteran status until 1977.</a:t>
            </a:r>
            <a:endParaRPr>
              <a:solidFill>
                <a:srgbClr val="1C2024"/>
              </a:solidFill>
              <a:latin typeface="Georgia"/>
              <a:ea typeface="Georgia"/>
              <a:cs typeface="Georgia"/>
              <a:sym typeface="Georgia"/>
            </a:endParaRPr>
          </a:p>
        </p:txBody>
      </p:sp>
      <p:pic>
        <p:nvPicPr>
          <p:cNvPr id="83" name="Google Shape;83;p16"/>
          <p:cNvPicPr preferRelativeResize="0"/>
          <p:nvPr/>
        </p:nvPicPr>
        <p:blipFill>
          <a:blip r:embed="rId3">
            <a:alphaModFix/>
          </a:blip>
          <a:stretch>
            <a:fillRect/>
          </a:stretch>
        </p:blipFill>
        <p:spPr>
          <a:xfrm>
            <a:off x="3076128" y="1510038"/>
            <a:ext cx="2711224" cy="2123423"/>
          </a:xfrm>
          <a:prstGeom prst="rect">
            <a:avLst/>
          </a:prstGeom>
          <a:noFill/>
          <a:ln>
            <a:noFill/>
          </a:ln>
        </p:spPr>
      </p:pic>
      <p:pic>
        <p:nvPicPr>
          <p:cNvPr id="84" name="Google Shape;84;p16" title="Betterdays_2022_Logotype_purple_RGB.jpg"/>
          <p:cNvPicPr preferRelativeResize="0"/>
          <p:nvPr/>
        </p:nvPicPr>
        <p:blipFill>
          <a:blip r:embed="rId4">
            <a:alphaModFix/>
          </a:blip>
          <a:stretch>
            <a:fillRect/>
          </a:stretch>
        </p:blipFill>
        <p:spPr>
          <a:xfrm>
            <a:off x="3010675" y="4511375"/>
            <a:ext cx="3122638" cy="632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Utah WASPs: Marjorie Redding Christiansen</a:t>
            </a:r>
            <a:endParaRPr/>
          </a:p>
        </p:txBody>
      </p:sp>
      <p:sp>
        <p:nvSpPr>
          <p:cNvPr id="90" name="Google Shape;90;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Marjorie flew non-flying officers on administrative duty and flew cross-</a:t>
            </a:r>
            <a:r>
              <a:rPr lang="en"/>
              <a:t>country</a:t>
            </a:r>
            <a:r>
              <a:rPr lang="en"/>
              <a:t> many times. </a:t>
            </a:r>
            <a:endParaRPr/>
          </a:p>
          <a:p>
            <a:pPr indent="0" lvl="0" marL="0" rtl="0" algn="l">
              <a:spcBef>
                <a:spcPts val="1200"/>
              </a:spcBef>
              <a:spcAft>
                <a:spcPts val="0"/>
              </a:spcAft>
              <a:buNone/>
            </a:pPr>
            <a:r>
              <a:rPr lang="en"/>
              <a:t>One time before takeoff, she </a:t>
            </a:r>
            <a:r>
              <a:rPr lang="en"/>
              <a:t>noticed</a:t>
            </a:r>
            <a:r>
              <a:rPr lang="en"/>
              <a:t> that the steering cables on her plane were put on backward. The mechanics didn’t believe her but they checked and found that she was right. </a:t>
            </a:r>
            <a:endParaRPr/>
          </a:p>
          <a:p>
            <a:pPr indent="0" lvl="0" marL="0" rtl="0" algn="l">
              <a:spcBef>
                <a:spcPts val="1200"/>
              </a:spcBef>
              <a:spcAft>
                <a:spcPts val="1200"/>
              </a:spcAft>
              <a:buNone/>
            </a:pPr>
            <a:r>
              <a:rPr lang="en"/>
              <a:t>After the war she settled in Enoch with her husband and had 6 children. Marjorie died in 2008, only a few years before President Obama awarded WASP members with the Congressional Gold Medal. </a:t>
            </a:r>
            <a:endParaRPr/>
          </a:p>
        </p:txBody>
      </p:sp>
      <p:sp>
        <p:nvSpPr>
          <p:cNvPr id="91" name="Google Shape;91;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More information on </a:t>
            </a:r>
            <a:r>
              <a:rPr lang="en"/>
              <a:t>Marjorie</a:t>
            </a:r>
            <a:r>
              <a:rPr lang="en"/>
              <a:t> found </a:t>
            </a:r>
            <a:r>
              <a:rPr lang="en" u="sng">
                <a:solidFill>
                  <a:schemeClr val="hlink"/>
                </a:solidFill>
                <a:hlinkClick r:id="rId3"/>
              </a:rPr>
              <a:t>HERE</a:t>
            </a:r>
            <a:endParaRPr/>
          </a:p>
        </p:txBody>
      </p:sp>
      <p:pic>
        <p:nvPicPr>
          <p:cNvPr id="92" name="Google Shape;92;p17"/>
          <p:cNvPicPr preferRelativeResize="0"/>
          <p:nvPr/>
        </p:nvPicPr>
        <p:blipFill>
          <a:blip r:embed="rId4">
            <a:alphaModFix/>
          </a:blip>
          <a:stretch>
            <a:fillRect/>
          </a:stretch>
        </p:blipFill>
        <p:spPr>
          <a:xfrm>
            <a:off x="5740426" y="1585325"/>
            <a:ext cx="2183825" cy="3164950"/>
          </a:xfrm>
          <a:prstGeom prst="rect">
            <a:avLst/>
          </a:prstGeom>
          <a:noFill/>
          <a:ln>
            <a:noFill/>
          </a:ln>
        </p:spPr>
      </p:pic>
      <p:pic>
        <p:nvPicPr>
          <p:cNvPr id="93" name="Google Shape;93;p17" title="Betterdays_2022_Logotype_purple_RGB.jpg"/>
          <p:cNvPicPr preferRelativeResize="0"/>
          <p:nvPr/>
        </p:nvPicPr>
        <p:blipFill rotWithShape="1">
          <a:blip r:embed="rId5">
            <a:alphaModFix/>
          </a:blip>
          <a:srcRect b="0" l="18884" r="18584" t="9403"/>
          <a:stretch/>
        </p:blipFill>
        <p:spPr>
          <a:xfrm>
            <a:off x="3600450" y="4570800"/>
            <a:ext cx="1952625" cy="57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WACs</a:t>
            </a:r>
            <a:endParaRPr/>
          </a:p>
        </p:txBody>
      </p:sp>
      <p:sp>
        <p:nvSpPr>
          <p:cNvPr id="99" name="Google Shape;99;p1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WAC Recruitment Video (8:52)</a:t>
            </a:r>
            <a:endParaRPr/>
          </a:p>
          <a:p>
            <a:pPr indent="0" lvl="0" marL="0" rtl="0" algn="l">
              <a:spcBef>
                <a:spcPts val="1200"/>
              </a:spcBef>
              <a:spcAft>
                <a:spcPts val="1200"/>
              </a:spcAft>
              <a:buNone/>
            </a:pPr>
            <a:r>
              <a:t/>
            </a:r>
            <a:endParaRPr/>
          </a:p>
        </p:txBody>
      </p:sp>
      <p:sp>
        <p:nvSpPr>
          <p:cNvPr id="100" name="Google Shape;100;p1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1" name="Google Shape;101;p18"/>
          <p:cNvPicPr preferRelativeResize="0"/>
          <p:nvPr/>
        </p:nvPicPr>
        <p:blipFill>
          <a:blip r:embed="rId3">
            <a:alphaModFix/>
          </a:blip>
          <a:stretch>
            <a:fillRect/>
          </a:stretch>
        </p:blipFill>
        <p:spPr>
          <a:xfrm>
            <a:off x="4832400" y="1029613"/>
            <a:ext cx="3999902" cy="3662132"/>
          </a:xfrm>
          <a:prstGeom prst="rect">
            <a:avLst/>
          </a:prstGeom>
          <a:noFill/>
          <a:ln>
            <a:noFill/>
          </a:ln>
        </p:spPr>
      </p:pic>
      <p:pic>
        <p:nvPicPr>
          <p:cNvPr descr="On military jobs filled by members of the Women's Army Corps. WAC recruits at Ft. Oglethorpe, Ga., respond to reveille, attend classes, drill, practice first aid, etc. WAC's at Aberdeen Proving Grounds, Md., drive tanks and test remote control equipment. They rig parachutes, man Link trainers, and work at many tasks. Shows WAC's during leisure hours on posts and sightseeing in Egypt. Gen. Marshall lauds their work.&#10;Dates&#10;&#10;This item was produced or created in 1944.&#10;www.ChrisSeufert.com" id="102" name="Google Shape;102;p18" title="WAC Recruits - The Women's Army Corps - 1944">
            <a:hlinkClick r:id="rId4"/>
          </p:cNvPr>
          <p:cNvPicPr preferRelativeResize="0"/>
          <p:nvPr/>
        </p:nvPicPr>
        <p:blipFill>
          <a:blip r:embed="rId5">
            <a:alphaModFix/>
          </a:blip>
          <a:stretch>
            <a:fillRect/>
          </a:stretch>
        </p:blipFill>
        <p:spPr>
          <a:xfrm>
            <a:off x="401900" y="1682500"/>
            <a:ext cx="3819475" cy="2148450"/>
          </a:xfrm>
          <a:prstGeom prst="rect">
            <a:avLst/>
          </a:prstGeom>
          <a:noFill/>
          <a:ln>
            <a:noFill/>
          </a:ln>
        </p:spPr>
      </p:pic>
      <p:pic>
        <p:nvPicPr>
          <p:cNvPr id="103" name="Google Shape;103;p18" title="Betterdays_2022_Logotype_purple_RGB.jpg"/>
          <p:cNvPicPr preferRelativeResize="0"/>
          <p:nvPr/>
        </p:nvPicPr>
        <p:blipFill>
          <a:blip r:embed="rId6">
            <a:alphaModFix/>
          </a:blip>
          <a:stretch>
            <a:fillRect/>
          </a:stretch>
        </p:blipFill>
        <p:spPr>
          <a:xfrm>
            <a:off x="3010675" y="4511375"/>
            <a:ext cx="3122638" cy="632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WACs</a:t>
            </a:r>
            <a:endParaRPr/>
          </a:p>
        </p:txBody>
      </p:sp>
      <p:sp>
        <p:nvSpPr>
          <p:cNvPr id="109" name="Google Shape;109;p1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10" name="Google Shape;110;p1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a:t>Women in the WACs received full </a:t>
            </a:r>
            <a:r>
              <a:rPr lang="en"/>
              <a:t>military</a:t>
            </a:r>
            <a:r>
              <a:rPr lang="en"/>
              <a:t> benefits like their male counterparts.</a:t>
            </a:r>
            <a:br>
              <a:rPr lang="en"/>
            </a:br>
            <a:endParaRPr/>
          </a:p>
          <a:p>
            <a:pPr indent="-317500" lvl="0" marL="457200" rtl="0" algn="l">
              <a:spcBef>
                <a:spcPts val="0"/>
              </a:spcBef>
              <a:spcAft>
                <a:spcPts val="0"/>
              </a:spcAft>
              <a:buSzPts val="1400"/>
              <a:buChar char="●"/>
            </a:pPr>
            <a:r>
              <a:rPr lang="en"/>
              <a:t>General Douglas MacArthur called them “My best soldiers” because they worked harder, complained less, and had more discipline than many of the men. </a:t>
            </a:r>
            <a:br>
              <a:rPr lang="en"/>
            </a:br>
            <a:r>
              <a:rPr lang="en"/>
              <a:t> </a:t>
            </a:r>
            <a:endParaRPr/>
          </a:p>
          <a:p>
            <a:pPr indent="-317500" lvl="0" marL="457200" rtl="0" algn="l">
              <a:spcBef>
                <a:spcPts val="0"/>
              </a:spcBef>
              <a:spcAft>
                <a:spcPts val="0"/>
              </a:spcAft>
              <a:buSzPts val="1400"/>
              <a:buChar char="●"/>
            </a:pPr>
            <a:r>
              <a:rPr lang="en"/>
              <a:t>Despite facing resistance and </a:t>
            </a:r>
            <a:r>
              <a:rPr lang="en"/>
              <a:t>discrimination</a:t>
            </a:r>
            <a:r>
              <a:rPr lang="en"/>
              <a:t>, more than 150,000 women served in the Women’s Army Corps. They paved the </a:t>
            </a:r>
            <a:r>
              <a:rPr lang="en"/>
              <a:t>way</a:t>
            </a:r>
            <a:r>
              <a:rPr lang="en"/>
              <a:t> for women’s permanent inclusion in the US military. </a:t>
            </a:r>
            <a:endParaRPr/>
          </a:p>
        </p:txBody>
      </p:sp>
      <p:pic>
        <p:nvPicPr>
          <p:cNvPr id="111" name="Google Shape;111;p19" title="WACS_at_D_RGW_RR_Depot_Rev_Lucas (1).jpg"/>
          <p:cNvPicPr preferRelativeResize="0"/>
          <p:nvPr/>
        </p:nvPicPr>
        <p:blipFill>
          <a:blip r:embed="rId3">
            <a:alphaModFix/>
          </a:blip>
          <a:stretch>
            <a:fillRect/>
          </a:stretch>
        </p:blipFill>
        <p:spPr>
          <a:xfrm>
            <a:off x="311702" y="1152475"/>
            <a:ext cx="4300421" cy="3416399"/>
          </a:xfrm>
          <a:prstGeom prst="rect">
            <a:avLst/>
          </a:prstGeom>
          <a:noFill/>
          <a:ln>
            <a:noFill/>
          </a:ln>
        </p:spPr>
      </p:pic>
      <p:pic>
        <p:nvPicPr>
          <p:cNvPr id="112" name="Google Shape;112;p19" title="Betterdays_2022_Logotype_purple_RGB.jpg"/>
          <p:cNvPicPr preferRelativeResize="0"/>
          <p:nvPr/>
        </p:nvPicPr>
        <p:blipFill>
          <a:blip r:embed="rId4">
            <a:alphaModFix/>
          </a:blip>
          <a:stretch>
            <a:fillRect/>
          </a:stretch>
        </p:blipFill>
        <p:spPr>
          <a:xfrm>
            <a:off x="3157454" y="4568875"/>
            <a:ext cx="2829094" cy="572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Utah WACs: Priscilla Yasuda</a:t>
            </a:r>
            <a:endParaRPr/>
          </a:p>
        </p:txBody>
      </p:sp>
      <p:sp>
        <p:nvSpPr>
          <p:cNvPr id="118" name="Google Shape;118;p2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a:t>Priscilla’s parents immigrated to the United States from Japan. She was born in the United States. </a:t>
            </a:r>
            <a:br>
              <a:rPr lang="en"/>
            </a:br>
            <a:endParaRPr/>
          </a:p>
          <a:p>
            <a:pPr indent="-317500" lvl="0" marL="457200" rtl="0" algn="l">
              <a:spcBef>
                <a:spcPts val="0"/>
              </a:spcBef>
              <a:spcAft>
                <a:spcPts val="0"/>
              </a:spcAft>
              <a:buSzPts val="1400"/>
              <a:buChar char="●"/>
            </a:pPr>
            <a:r>
              <a:rPr lang="en"/>
              <a:t>At the time Priscilla was serving in the WACs, the government was forcing people of Japanese descent into </a:t>
            </a:r>
            <a:r>
              <a:rPr lang="en"/>
              <a:t>incarceration </a:t>
            </a:r>
            <a:r>
              <a:rPr lang="en"/>
              <a:t>camps. One of those camps was in Utah (Topaz).</a:t>
            </a:r>
            <a:br>
              <a:rPr lang="en"/>
            </a:br>
            <a:endParaRPr/>
          </a:p>
          <a:p>
            <a:pPr indent="-317500" lvl="0" marL="457200" rtl="0" algn="l">
              <a:spcBef>
                <a:spcPts val="0"/>
              </a:spcBef>
              <a:spcAft>
                <a:spcPts val="0"/>
              </a:spcAft>
              <a:buSzPts val="1400"/>
              <a:buChar char="●"/>
            </a:pPr>
            <a:r>
              <a:rPr lang="en"/>
              <a:t>Priscilla wrote about her experience </a:t>
            </a:r>
            <a:r>
              <a:rPr lang="en" u="sng">
                <a:solidFill>
                  <a:schemeClr val="hlink"/>
                </a:solidFill>
                <a:hlinkClick r:id="rId3"/>
              </a:rPr>
              <a:t>HERE</a:t>
            </a:r>
            <a:r>
              <a:rPr lang="en"/>
              <a:t>, on page 6. </a:t>
            </a:r>
            <a:endParaRPr/>
          </a:p>
        </p:txBody>
      </p:sp>
      <p:pic>
        <p:nvPicPr>
          <p:cNvPr id="119" name="Google Shape;119;p20"/>
          <p:cNvPicPr preferRelativeResize="0"/>
          <p:nvPr/>
        </p:nvPicPr>
        <p:blipFill>
          <a:blip r:embed="rId4">
            <a:alphaModFix/>
          </a:blip>
          <a:stretch>
            <a:fillRect/>
          </a:stretch>
        </p:blipFill>
        <p:spPr>
          <a:xfrm>
            <a:off x="1284809" y="1084888"/>
            <a:ext cx="2053675" cy="3551575"/>
          </a:xfrm>
          <a:prstGeom prst="rect">
            <a:avLst/>
          </a:prstGeom>
          <a:noFill/>
          <a:ln>
            <a:noFill/>
          </a:ln>
        </p:spPr>
      </p:pic>
      <p:pic>
        <p:nvPicPr>
          <p:cNvPr id="120" name="Google Shape;120;p20" title="Betterdays_2022_Logotype_purple_RGB.jpg"/>
          <p:cNvPicPr preferRelativeResize="0"/>
          <p:nvPr/>
        </p:nvPicPr>
        <p:blipFill rotWithShape="1">
          <a:blip r:embed="rId5">
            <a:alphaModFix/>
          </a:blip>
          <a:srcRect b="0" l="18581" r="18581" t="9403"/>
          <a:stretch/>
        </p:blipFill>
        <p:spPr>
          <a:xfrm>
            <a:off x="3590924" y="4570800"/>
            <a:ext cx="1962149" cy="572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WAVES</a:t>
            </a:r>
            <a:endParaRPr/>
          </a:p>
        </p:txBody>
      </p:sp>
      <p:sp>
        <p:nvSpPr>
          <p:cNvPr id="126" name="Google Shape;126;p2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92500" lnSpcReduction="10000"/>
          </a:bodyPr>
          <a:lstStyle/>
          <a:p>
            <a:pPr indent="-310832" lvl="0" marL="457200" rtl="0" algn="l">
              <a:spcBef>
                <a:spcPts val="0"/>
              </a:spcBef>
              <a:spcAft>
                <a:spcPts val="0"/>
              </a:spcAft>
              <a:buSzPct val="100000"/>
              <a:buChar char="●"/>
            </a:pPr>
            <a:r>
              <a:rPr lang="en"/>
              <a:t>The US Navy established the Women Accepted for Volunteer Emergency Service (WAVES) on July 30, 1942. They were not an auxiliary unit but an official part of the Navy with full military status, pay, and benefits equal to their male counterparts. They were restricted to </a:t>
            </a:r>
            <a:r>
              <a:rPr lang="en"/>
              <a:t>non combat</a:t>
            </a:r>
            <a:r>
              <a:rPr lang="en"/>
              <a:t> roles. They took on administrative, communications, and aviation support roles.</a:t>
            </a:r>
            <a:br>
              <a:rPr lang="en"/>
            </a:br>
            <a:endParaRPr/>
          </a:p>
          <a:p>
            <a:pPr indent="-310832" lvl="0" marL="457200" rtl="0" algn="l">
              <a:spcBef>
                <a:spcPts val="0"/>
              </a:spcBef>
              <a:spcAft>
                <a:spcPts val="0"/>
              </a:spcAft>
              <a:buSzPct val="100000"/>
              <a:buChar char="●"/>
            </a:pPr>
            <a:r>
              <a:rPr lang="en"/>
              <a:t>Many women mentioned that they chose the WAVES over other military opportunities because their uniforms were designed by a famous New York fashion house at the time (Mainbocher).</a:t>
            </a:r>
            <a:endParaRPr/>
          </a:p>
        </p:txBody>
      </p:sp>
      <p:pic>
        <p:nvPicPr>
          <p:cNvPr id="127" name="Google Shape;127;p21"/>
          <p:cNvPicPr preferRelativeResize="0"/>
          <p:nvPr/>
        </p:nvPicPr>
        <p:blipFill>
          <a:blip r:embed="rId3">
            <a:alphaModFix/>
          </a:blip>
          <a:stretch>
            <a:fillRect/>
          </a:stretch>
        </p:blipFill>
        <p:spPr>
          <a:xfrm>
            <a:off x="4962300" y="990625"/>
            <a:ext cx="3740101" cy="3740101"/>
          </a:xfrm>
          <a:prstGeom prst="rect">
            <a:avLst/>
          </a:prstGeom>
          <a:noFill/>
          <a:ln>
            <a:noFill/>
          </a:ln>
        </p:spPr>
      </p:pic>
      <p:pic>
        <p:nvPicPr>
          <p:cNvPr id="128" name="Google Shape;128;p21" title="Betterdays_2022_Logotype_purple_RGB.jpg"/>
          <p:cNvPicPr preferRelativeResize="0"/>
          <p:nvPr/>
        </p:nvPicPr>
        <p:blipFill>
          <a:blip r:embed="rId4">
            <a:alphaModFix/>
          </a:blip>
          <a:stretch>
            <a:fillRect/>
          </a:stretch>
        </p:blipFill>
        <p:spPr>
          <a:xfrm>
            <a:off x="3010675" y="4511375"/>
            <a:ext cx="3122638" cy="632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