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2a77d38400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22a77d3840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2a77d38400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2a77d38400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2a77d38400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2a77d38400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2a77d3840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2a77d3840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07353c3b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07353c3b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2a77d38400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2a77d38400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2a77d3840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2a77d3840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2a77d38400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2a77d38400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ef6e98085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ef6e9808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2a77d38400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2a77d38400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" name="Google Shape;51;p12"/>
          <p:cNvSpPr txBox="1"/>
          <p:nvPr/>
        </p:nvSpPr>
        <p:spPr>
          <a:xfrm>
            <a:off x="2477325" y="4952825"/>
            <a:ext cx="5136600" cy="1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This work is licensed under a Creative Commons Attribution 4.0 International License, Better Days 2020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10"/>
          <p:cNvSpPr txBox="1"/>
          <p:nvPr/>
        </p:nvSpPr>
        <p:spPr>
          <a:xfrm>
            <a:off x="1979450" y="4911875"/>
            <a:ext cx="5233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This work is licensed under a Creative Commons Attribution 4.0 International License, Better Days 2020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/>
        </p:nvSpPr>
        <p:spPr>
          <a:xfrm>
            <a:off x="1067700" y="240050"/>
            <a:ext cx="7008600" cy="12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Writing Poetry to Connect with the Past: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 Special Lesson with Utah Poet Laureate Lisa Bickmore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Ekphrastic Poetry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5863" y="1417550"/>
            <a:ext cx="5252286" cy="34145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9875" y="152400"/>
            <a:ext cx="3225014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3401" y="152400"/>
            <a:ext cx="3442399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2"/>
          <p:cNvSpPr txBox="1"/>
          <p:nvPr/>
        </p:nvSpPr>
        <p:spPr>
          <a:xfrm>
            <a:off x="7924900" y="1711350"/>
            <a:ext cx="1263900" cy="17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Martha Hughes Cannon</a:t>
            </a:r>
            <a:endParaRPr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Sculpted by Ben Hammond</a:t>
            </a:r>
            <a:endParaRPr sz="13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/>
        </p:nvSpPr>
        <p:spPr>
          <a:xfrm>
            <a:off x="6600050" y="1913250"/>
            <a:ext cx="1961400" cy="13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Martha Hughes Cannon</a:t>
            </a:r>
            <a:endParaRPr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Illustrated by </a:t>
            </a:r>
            <a:endParaRPr sz="1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Brooke Smart</a:t>
            </a:r>
            <a:endParaRPr sz="1300"/>
          </a:p>
        </p:txBody>
      </p:sp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9488" y="152400"/>
            <a:ext cx="3225014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1067700" y="1106850"/>
            <a:ext cx="7008600" cy="29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Ekphrasis</a:t>
            </a:r>
            <a:endParaRPr b="1" sz="28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“Description” in Greek. An ekphrastic poem is a vivid description of a scene or, more commonly, a work of art. Through the imaginative act of narrating and reflecting on the “action” of a painting or sculpture, the poet may amplify and expand its meaning. 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Definition from the Poetry Foundation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3709925" y="-76200"/>
            <a:ext cx="38298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highlight>
                  <a:srgbClr val="FFFFFF"/>
                </a:highlight>
              </a:rPr>
              <a:t>Staring at the Night</a:t>
            </a:r>
            <a:endParaRPr b="1" sz="2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highlight>
                  <a:srgbClr val="FFFFFF"/>
                </a:highlight>
              </a:rPr>
              <a:t>Honor Moorman</a:t>
            </a:r>
            <a:endParaRPr i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Perhaps</a:t>
            </a:r>
            <a:b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he too</a:t>
            </a:r>
            <a:b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once stood</a:t>
            </a:r>
            <a:b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just here</a:t>
            </a:r>
            <a:b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head tilted</a:t>
            </a:r>
            <a:b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eyes licking</a:t>
            </a:r>
            <a:b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the orangey</a:t>
            </a:r>
            <a:b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crescent moon</a:t>
            </a:r>
            <a:b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exploding stars</a:t>
            </a:r>
            <a:b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flaming cypress</a:t>
            </a:r>
            <a:b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swirling silver sky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68" name="Google Shape;68;p15"/>
          <p:cNvSpPr txBox="1"/>
          <p:nvPr/>
        </p:nvSpPr>
        <p:spPr>
          <a:xfrm>
            <a:off x="46663" y="2969225"/>
            <a:ext cx="36555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The Starry Night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Vincent Van Gogh</a:t>
            </a:r>
            <a:endParaRPr/>
          </a:p>
        </p:txBody>
      </p:sp>
      <p:sp>
        <p:nvSpPr>
          <p:cNvPr id="69" name="Google Shape;69;p15"/>
          <p:cNvSpPr txBox="1"/>
          <p:nvPr/>
        </p:nvSpPr>
        <p:spPr>
          <a:xfrm>
            <a:off x="5583525" y="1025975"/>
            <a:ext cx="29949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h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is imagination</a:t>
            </a:r>
            <a:b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suspended</a:t>
            </a:r>
            <a:b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in the silent city</a:t>
            </a:r>
            <a:b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beneath quaking</a:t>
            </a:r>
            <a:b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black mountains</a:t>
            </a:r>
            <a:b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secret recesses</a:t>
            </a:r>
            <a:b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of a tender</a:t>
            </a:r>
            <a:b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growing night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500" y="218575"/>
            <a:ext cx="3331824" cy="26377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7494300" y="1025975"/>
            <a:ext cx="1402800" cy="3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Van Gogh</a:t>
            </a:r>
            <a:b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whispering</a:t>
            </a:r>
            <a:b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to his soul</a:t>
            </a:r>
            <a:b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with furious</a:t>
            </a:r>
            <a:b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brushstrokes</a:t>
            </a:r>
            <a:b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as I cannot</a:t>
            </a:r>
            <a:b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with this</a:t>
            </a:r>
            <a:b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trickle</a:t>
            </a:r>
            <a:b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of words</a:t>
            </a:r>
            <a:b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he will</a:t>
            </a:r>
            <a:b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never</a:t>
            </a:r>
            <a:b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read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/>
        </p:nvSpPr>
        <p:spPr>
          <a:xfrm>
            <a:off x="7680125" y="1889250"/>
            <a:ext cx="1408500" cy="13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 Starry Night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Vincent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Van Gogh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5975" y="152400"/>
            <a:ext cx="6112041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/>
        </p:nvSpPr>
        <p:spPr>
          <a:xfrm>
            <a:off x="564525" y="23500"/>
            <a:ext cx="72846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highlight>
                  <a:srgbClr val="FFFFFF"/>
                </a:highlight>
              </a:rPr>
              <a:t>Staring at the Night</a:t>
            </a:r>
            <a:endParaRPr b="1" sz="2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457200" lvl="0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chemeClr val="dk1"/>
                </a:solidFill>
                <a:highlight>
                  <a:srgbClr val="FFFFFF"/>
                </a:highlight>
              </a:rPr>
              <a:t>Honor Moorman</a:t>
            </a:r>
            <a:endParaRPr i="1"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  <a:t>Perhaps</a:t>
            </a:r>
            <a:b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  <a:t>he too</a:t>
            </a:r>
            <a:b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  <a:t>once stood</a:t>
            </a:r>
            <a:b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  <a:t>just here</a:t>
            </a:r>
            <a:b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  <a:t>head tilted</a:t>
            </a:r>
            <a:b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  <a:t>eyes licking</a:t>
            </a:r>
            <a:b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  <a:t>the orangey</a:t>
            </a:r>
            <a:b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  <a:t>crescent moon</a:t>
            </a:r>
            <a:b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  <a:t>exploding stars</a:t>
            </a:r>
            <a:b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  <a:t>flaming cypress</a:t>
            </a:r>
            <a:b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  <a:t>swirling silver sky</a:t>
            </a:r>
            <a:endParaRPr sz="19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3" name="Google Shape;83;p17"/>
          <p:cNvSpPr txBox="1"/>
          <p:nvPr/>
        </p:nvSpPr>
        <p:spPr>
          <a:xfrm>
            <a:off x="3655225" y="1238850"/>
            <a:ext cx="3475800" cy="28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  <a:t>his imagination</a:t>
            </a:r>
            <a:b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  <a:t>suspended</a:t>
            </a:r>
            <a:b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  <a:t>in the silent city</a:t>
            </a:r>
            <a:b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  <a:t>beneath quaking</a:t>
            </a:r>
            <a:b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  <a:t>black mountains</a:t>
            </a:r>
            <a:b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  <a:t>secret recesses</a:t>
            </a:r>
            <a:b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  <a:t>of a tender</a:t>
            </a:r>
            <a:b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  <a:t>growing night</a:t>
            </a:r>
            <a:endParaRPr sz="23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7"/>
          <p:cNvSpPr txBox="1"/>
          <p:nvPr/>
        </p:nvSpPr>
        <p:spPr>
          <a:xfrm>
            <a:off x="5889525" y="1219800"/>
            <a:ext cx="3475800" cy="37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  <a:t>Van Gogh</a:t>
            </a:r>
            <a:b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  <a:t>whispering</a:t>
            </a:r>
            <a:b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  <a:t>to his soul</a:t>
            </a:r>
            <a:b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  <a:t>with furious</a:t>
            </a:r>
            <a:b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  <a:t>brushstrokes</a:t>
            </a:r>
            <a:b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  <a:t>as I cannot</a:t>
            </a:r>
            <a:b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  <a:t>with this</a:t>
            </a:r>
            <a:b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  <a:t>trickle</a:t>
            </a:r>
            <a:b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  <a:t>of words</a:t>
            </a:r>
            <a:b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  <a:t>he will</a:t>
            </a:r>
            <a:b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  <a:t>never</a:t>
            </a:r>
            <a:b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  <a:t>read</a:t>
            </a:r>
            <a:endParaRPr sz="1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/>
        </p:nvSpPr>
        <p:spPr>
          <a:xfrm>
            <a:off x="4319525" y="0"/>
            <a:ext cx="45759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highlight>
                  <a:srgbClr val="FFFFFF"/>
                </a:highlight>
              </a:rPr>
              <a:t>Landscape with the Fall of Icarus</a:t>
            </a:r>
            <a:endParaRPr b="1" sz="2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highlight>
                  <a:srgbClr val="FFFFFF"/>
                </a:highlight>
              </a:rPr>
              <a:t>William Carlos Williams</a:t>
            </a:r>
            <a:endParaRPr i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According to Brueghel</a:t>
            </a:r>
            <a:b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when Icarus fell</a:t>
            </a:r>
            <a:b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it was spring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a farmer was ploughing</a:t>
            </a:r>
            <a:b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his field</a:t>
            </a:r>
            <a:b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the whole pageantry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of the year was</a:t>
            </a:r>
            <a:b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awake tingling</a:t>
            </a:r>
            <a:b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with itself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90" name="Google Shape;90;p18"/>
          <p:cNvSpPr txBox="1"/>
          <p:nvPr/>
        </p:nvSpPr>
        <p:spPr>
          <a:xfrm>
            <a:off x="284688" y="3477875"/>
            <a:ext cx="36555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Landscape with the Fall of Icarus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by Pieter Bruegel</a:t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700" y="859488"/>
            <a:ext cx="3814275" cy="243732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/>
        </p:nvSpPr>
        <p:spPr>
          <a:xfrm>
            <a:off x="6707950" y="884700"/>
            <a:ext cx="29949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sweating in the sun</a:t>
            </a:r>
            <a:b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that melted</a:t>
            </a:r>
            <a:b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the wings' wax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unsignificantly</a:t>
            </a:r>
            <a:b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off the coast</a:t>
            </a:r>
            <a:b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there was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a splash quite unnoticed</a:t>
            </a:r>
            <a:b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this was</a:t>
            </a:r>
            <a:b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Icarus drowning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/>
        </p:nvSpPr>
        <p:spPr>
          <a:xfrm>
            <a:off x="7581675" y="1711350"/>
            <a:ext cx="1408500" cy="17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Landscape with the Fall of Icarus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Pieter Breugel</a:t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274775" cy="4648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/>
        </p:nvSpPr>
        <p:spPr>
          <a:xfrm>
            <a:off x="564525" y="23500"/>
            <a:ext cx="72846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91440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highlight>
                  <a:srgbClr val="FFFFFF"/>
                </a:highlight>
              </a:rPr>
              <a:t>Landscape with the Fall of Icarus</a:t>
            </a:r>
            <a:endParaRPr b="1" sz="2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457200" lvl="0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chemeClr val="dk1"/>
                </a:solidFill>
                <a:highlight>
                  <a:srgbClr val="FFFFFF"/>
                </a:highlight>
              </a:rPr>
              <a:t>William Carlos Williams</a:t>
            </a:r>
            <a:endParaRPr i="1"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  <a:t>According to Brueghel</a:t>
            </a:r>
            <a:b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  <a:t>when Icarus fell</a:t>
            </a:r>
            <a:b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  <a:t>it was spring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9144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  <a:t>a farmer was ploughing</a:t>
            </a:r>
            <a:b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  <a:t>his field</a:t>
            </a:r>
            <a:b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  <a:t>the whole pageantry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9144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  <a:t>of the year was</a:t>
            </a:r>
            <a:b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  <a:t>awake tingling</a:t>
            </a:r>
            <a:b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  <a:t>with itself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4" name="Google Shape;104;p20"/>
          <p:cNvSpPr txBox="1"/>
          <p:nvPr/>
        </p:nvSpPr>
        <p:spPr>
          <a:xfrm>
            <a:off x="5436525" y="1321750"/>
            <a:ext cx="3475800" cy="37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  <a:t>sweating in the sun</a:t>
            </a:r>
            <a:b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  <a:t>that melted</a:t>
            </a:r>
            <a:b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  <a:t>the wings' wax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  <a:t>unsignificantly</a:t>
            </a:r>
            <a:b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  <a:t>off the coast</a:t>
            </a:r>
            <a:b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  <a:t>there was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  <a:t>a splash quite unnoticed</a:t>
            </a:r>
            <a:b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  <a:t>this was</a:t>
            </a:r>
            <a:b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  <a:t>Icarus drowning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/>
        </p:nvSpPr>
        <p:spPr>
          <a:xfrm>
            <a:off x="356250" y="113075"/>
            <a:ext cx="84165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highlight>
                  <a:srgbClr val="FFFFFF"/>
                </a:highlight>
              </a:rPr>
              <a:t>Write Your Own Ekphrastic Poem</a:t>
            </a:r>
            <a:endParaRPr i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You could describe the setting where you encounter Martha Hughes Cannon’s statue.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You could describe the statue.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You could imagine yourself speaking to the statue.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You could imagine the statue speaking back to you – giving the statue a voice. What would you expect the statue to say, and what surprising things might the statue say?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You could ask questions to the statue.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You could imagine a dialogue between yourself and the statue, or a dialogue between Martha Hughes Cannon and another historical figure.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