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C87D75C5-AFE0-4173-B7BE-5C756C54BD0F}">
  <a:tblStyle styleId="{C87D75C5-AFE0-4173-B7BE-5C756C54BD0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slide" Target="slides/slide4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fb70db2ec7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fb70db2ec7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f6e1c51d5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f6e1c51d5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fb70db2ec7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fb70db2ec7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5" name="Google Shape;55;p12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6" name="Google Shape;56;p12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1">
  <p:cSld name="CUSTOM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/>
        </p:nvSpPr>
        <p:spPr>
          <a:xfrm>
            <a:off x="1240850" y="93525"/>
            <a:ext cx="67098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Georgia"/>
                <a:ea typeface="Georgia"/>
                <a:cs typeface="Georgia"/>
                <a:sym typeface="Georgia"/>
              </a:rPr>
              <a:t>National Statuary Hall Collection — Statues from the State of Utah</a:t>
            </a:r>
            <a:endParaRPr sz="1700">
              <a:latin typeface="Georgia"/>
              <a:ea typeface="Georgia"/>
              <a:cs typeface="Georgia"/>
              <a:sym typeface="Georgia"/>
            </a:endParaRPr>
          </a:p>
        </p:txBody>
      </p:sp>
      <p:graphicFrame>
        <p:nvGraphicFramePr>
          <p:cNvPr id="15" name="Google Shape;15;p3"/>
          <p:cNvGraphicFramePr/>
          <p:nvPr/>
        </p:nvGraphicFramePr>
        <p:xfrm>
          <a:off x="247150" y="571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{C87D75C5-AFE0-4173-B7BE-5C756C54BD0F}</a:tableStyleId>
              </a:tblPr>
              <a:tblGrid>
                <a:gridCol w="2125400"/>
                <a:gridCol w="2125400"/>
                <a:gridCol w="2125400"/>
                <a:gridCol w="2125400"/>
              </a:tblGrid>
              <a:tr h="577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Name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Year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Martha Hughes Cannon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_____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Philo T. Farnsworth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_____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Brigham Young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_____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528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Historical/Cultural Context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8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Sponsors of Legislation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82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Funding Source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85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Reason for Choosing This Person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16" name="Google Shape;16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736850" y="4751150"/>
            <a:ext cx="1509001" cy="29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2">
  <p:cSld name="CUSTOM_1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3">
  <p:cSld name="CUSTOM_2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891650" y="4678900"/>
            <a:ext cx="1509001" cy="2971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7"/>
          <p:cNvSpPr/>
          <p:nvPr/>
        </p:nvSpPr>
        <p:spPr>
          <a:xfrm rot="-5400000">
            <a:off x="2744650" y="1177150"/>
            <a:ext cx="3675600" cy="2621700"/>
          </a:xfrm>
          <a:prstGeom prst="rect">
            <a:avLst/>
          </a:prstGeom>
          <a:noFill/>
          <a:ln cap="flat" cmpd="sng" w="28575">
            <a:solidFill>
              <a:srgbClr val="351C7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7"/>
          <p:cNvSpPr/>
          <p:nvPr/>
        </p:nvSpPr>
        <p:spPr>
          <a:xfrm>
            <a:off x="3271600" y="2342775"/>
            <a:ext cx="5166900" cy="1983000"/>
          </a:xfrm>
          <a:prstGeom prst="rect">
            <a:avLst/>
          </a:prstGeom>
          <a:noFill/>
          <a:ln cap="flat" cmpd="sng" w="28575">
            <a:solidFill>
              <a:srgbClr val="351C7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7"/>
          <p:cNvSpPr/>
          <p:nvPr/>
        </p:nvSpPr>
        <p:spPr>
          <a:xfrm>
            <a:off x="654150" y="2336475"/>
            <a:ext cx="5212200" cy="1983000"/>
          </a:xfrm>
          <a:prstGeom prst="rect">
            <a:avLst/>
          </a:prstGeom>
          <a:noFill/>
          <a:ln cap="flat" cmpd="sng" w="28575">
            <a:solidFill>
              <a:srgbClr val="351C7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7"/>
          <p:cNvSpPr txBox="1"/>
          <p:nvPr/>
        </p:nvSpPr>
        <p:spPr>
          <a:xfrm>
            <a:off x="2947550" y="293100"/>
            <a:ext cx="33129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Dr. Martha Hughes Cannon</a:t>
            </a:r>
            <a:endParaRPr b="1" sz="1500"/>
          </a:p>
        </p:txBody>
      </p:sp>
      <p:sp>
        <p:nvSpPr>
          <p:cNvPr id="31" name="Google Shape;31;p7"/>
          <p:cNvSpPr txBox="1"/>
          <p:nvPr/>
        </p:nvSpPr>
        <p:spPr>
          <a:xfrm rot="-5400000">
            <a:off x="-1004350" y="3100675"/>
            <a:ext cx="29379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Philo T. Farnsworth</a:t>
            </a:r>
            <a:endParaRPr b="1" sz="1500"/>
          </a:p>
        </p:txBody>
      </p:sp>
      <p:sp>
        <p:nvSpPr>
          <p:cNvPr id="32" name="Google Shape;32;p7"/>
          <p:cNvSpPr txBox="1"/>
          <p:nvPr/>
        </p:nvSpPr>
        <p:spPr>
          <a:xfrm rot="5400000">
            <a:off x="5651850" y="3100675"/>
            <a:ext cx="59445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Brigham Young</a:t>
            </a:r>
            <a:endParaRPr b="1" sz="1500"/>
          </a:p>
        </p:txBody>
      </p:sp>
      <p:sp>
        <p:nvSpPr>
          <p:cNvPr id="33" name="Google Shape;33;p7"/>
          <p:cNvSpPr txBox="1"/>
          <p:nvPr/>
        </p:nvSpPr>
        <p:spPr>
          <a:xfrm>
            <a:off x="3395450" y="2347575"/>
            <a:ext cx="2342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Georgia"/>
                <a:ea typeface="Georgia"/>
                <a:cs typeface="Georgia"/>
                <a:sym typeface="Georgia"/>
              </a:rPr>
              <a:t>What do all three share in common?</a:t>
            </a:r>
            <a:endParaRPr sz="10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4" name="Google Shape;34;p7"/>
          <p:cNvSpPr txBox="1"/>
          <p:nvPr/>
        </p:nvSpPr>
        <p:spPr>
          <a:xfrm>
            <a:off x="3416950" y="657425"/>
            <a:ext cx="5944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Georgia"/>
                <a:ea typeface="Georgia"/>
                <a:cs typeface="Georgia"/>
                <a:sym typeface="Georgia"/>
              </a:rPr>
              <a:t>How is she different from the other two?</a:t>
            </a:r>
            <a:endParaRPr sz="10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5" name="Google Shape;35;p7"/>
          <p:cNvSpPr txBox="1"/>
          <p:nvPr/>
        </p:nvSpPr>
        <p:spPr>
          <a:xfrm>
            <a:off x="749950" y="2333825"/>
            <a:ext cx="2521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Georgia"/>
                <a:ea typeface="Georgia"/>
                <a:cs typeface="Georgia"/>
                <a:sym typeface="Georgia"/>
              </a:rPr>
              <a:t>How is he different from the other two?</a:t>
            </a:r>
            <a:endParaRPr sz="10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6" name="Google Shape;36;p7"/>
          <p:cNvSpPr txBox="1"/>
          <p:nvPr/>
        </p:nvSpPr>
        <p:spPr>
          <a:xfrm>
            <a:off x="5931550" y="2333825"/>
            <a:ext cx="5944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Georgia"/>
                <a:ea typeface="Georgia"/>
                <a:cs typeface="Georgia"/>
                <a:sym typeface="Georgia"/>
              </a:rPr>
              <a:t>How is he different from the other two?</a:t>
            </a:r>
            <a:endParaRPr sz="10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1240850" y="93525"/>
            <a:ext cx="67098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Georgia"/>
                <a:ea typeface="Georgia"/>
                <a:cs typeface="Georgia"/>
                <a:sym typeface="Georgia"/>
              </a:rPr>
              <a:t>National Statuary Hall Collection — Statues from the State of Utah</a:t>
            </a:r>
            <a:endParaRPr sz="1700">
              <a:latin typeface="Georgia"/>
              <a:ea typeface="Georgia"/>
              <a:cs typeface="Georgia"/>
              <a:sym typeface="Georgia"/>
            </a:endParaRPr>
          </a:p>
        </p:txBody>
      </p:sp>
      <p:graphicFrame>
        <p:nvGraphicFramePr>
          <p:cNvPr id="72" name="Google Shape;72;p16"/>
          <p:cNvGraphicFramePr/>
          <p:nvPr/>
        </p:nvGraphicFramePr>
        <p:xfrm>
          <a:off x="247150" y="571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{C87D75C5-AFE0-4173-B7BE-5C756C54BD0F}</a:tableStyleId>
              </a:tblPr>
              <a:tblGrid>
                <a:gridCol w="2125400"/>
                <a:gridCol w="2125400"/>
                <a:gridCol w="2125400"/>
                <a:gridCol w="2125400"/>
              </a:tblGrid>
              <a:tr h="577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Name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Year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Martha Hughes Cannon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_____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Philo T. Farnsworth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_____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Brigham Young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_____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528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Historical/Cultural Context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48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Sponsors of Legislation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682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Funding Source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85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Reason for Choosing This Person</a:t>
                      </a:r>
                      <a:endParaRPr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T="91425" marB="91425" marR="91425" marL="91425" anchor="ctr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6850" y="4751150"/>
            <a:ext cx="1509001" cy="297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91650" y="4678900"/>
            <a:ext cx="1509001" cy="2971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8"/>
          <p:cNvSpPr/>
          <p:nvPr/>
        </p:nvSpPr>
        <p:spPr>
          <a:xfrm rot="-5400000">
            <a:off x="2744650" y="1177150"/>
            <a:ext cx="3675600" cy="2621700"/>
          </a:xfrm>
          <a:prstGeom prst="rect">
            <a:avLst/>
          </a:prstGeom>
          <a:noFill/>
          <a:ln cap="flat" cmpd="sng" w="28575">
            <a:solidFill>
              <a:srgbClr val="351C7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8"/>
          <p:cNvSpPr/>
          <p:nvPr/>
        </p:nvSpPr>
        <p:spPr>
          <a:xfrm>
            <a:off x="3271600" y="2342775"/>
            <a:ext cx="5166900" cy="1983000"/>
          </a:xfrm>
          <a:prstGeom prst="rect">
            <a:avLst/>
          </a:prstGeom>
          <a:noFill/>
          <a:ln cap="flat" cmpd="sng" w="28575">
            <a:solidFill>
              <a:srgbClr val="351C7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8"/>
          <p:cNvSpPr/>
          <p:nvPr/>
        </p:nvSpPr>
        <p:spPr>
          <a:xfrm>
            <a:off x="654150" y="2336475"/>
            <a:ext cx="5212200" cy="1983000"/>
          </a:xfrm>
          <a:prstGeom prst="rect">
            <a:avLst/>
          </a:prstGeom>
          <a:noFill/>
          <a:ln cap="flat" cmpd="sng" w="28575">
            <a:solidFill>
              <a:srgbClr val="351C7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8"/>
          <p:cNvSpPr txBox="1"/>
          <p:nvPr/>
        </p:nvSpPr>
        <p:spPr>
          <a:xfrm>
            <a:off x="2947550" y="293100"/>
            <a:ext cx="33129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Dr. </a:t>
            </a:r>
            <a:r>
              <a:rPr b="1" lang="en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Martha Hughes Cannon</a:t>
            </a:r>
            <a:endParaRPr b="1" sz="1500"/>
          </a:p>
        </p:txBody>
      </p:sp>
      <p:sp>
        <p:nvSpPr>
          <p:cNvPr id="87" name="Google Shape;87;p18"/>
          <p:cNvSpPr txBox="1"/>
          <p:nvPr/>
        </p:nvSpPr>
        <p:spPr>
          <a:xfrm rot="-5400000">
            <a:off x="-1004350" y="3100675"/>
            <a:ext cx="29379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Philo T. Farnsworth</a:t>
            </a:r>
            <a:endParaRPr b="1" sz="1500"/>
          </a:p>
        </p:txBody>
      </p:sp>
      <p:sp>
        <p:nvSpPr>
          <p:cNvPr id="88" name="Google Shape;88;p18"/>
          <p:cNvSpPr txBox="1"/>
          <p:nvPr/>
        </p:nvSpPr>
        <p:spPr>
          <a:xfrm rot="5400000">
            <a:off x="5651850" y="3100675"/>
            <a:ext cx="59445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Brigham Young</a:t>
            </a:r>
            <a:endParaRPr b="1" sz="1500"/>
          </a:p>
        </p:txBody>
      </p:sp>
      <p:sp>
        <p:nvSpPr>
          <p:cNvPr id="89" name="Google Shape;89;p18"/>
          <p:cNvSpPr txBox="1"/>
          <p:nvPr/>
        </p:nvSpPr>
        <p:spPr>
          <a:xfrm>
            <a:off x="3395450" y="2347575"/>
            <a:ext cx="23424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Georgia"/>
                <a:ea typeface="Georgia"/>
                <a:cs typeface="Georgia"/>
                <a:sym typeface="Georgia"/>
              </a:rPr>
              <a:t>What do all three share in common?</a:t>
            </a:r>
            <a:endParaRPr sz="10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0" name="Google Shape;90;p18"/>
          <p:cNvSpPr txBox="1"/>
          <p:nvPr/>
        </p:nvSpPr>
        <p:spPr>
          <a:xfrm>
            <a:off x="3416950" y="657425"/>
            <a:ext cx="5944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Georgia"/>
                <a:ea typeface="Georgia"/>
                <a:cs typeface="Georgia"/>
                <a:sym typeface="Georgia"/>
              </a:rPr>
              <a:t>How is she different from the other two?</a:t>
            </a:r>
            <a:endParaRPr sz="10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1" name="Google Shape;91;p18"/>
          <p:cNvSpPr txBox="1"/>
          <p:nvPr/>
        </p:nvSpPr>
        <p:spPr>
          <a:xfrm>
            <a:off x="749950" y="2333825"/>
            <a:ext cx="25218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Georgia"/>
                <a:ea typeface="Georgia"/>
                <a:cs typeface="Georgia"/>
                <a:sym typeface="Georgia"/>
              </a:rPr>
              <a:t>How is he different from the other two?</a:t>
            </a:r>
            <a:endParaRPr sz="100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2" name="Google Shape;92;p18"/>
          <p:cNvSpPr txBox="1"/>
          <p:nvPr/>
        </p:nvSpPr>
        <p:spPr>
          <a:xfrm>
            <a:off x="5931550" y="2333825"/>
            <a:ext cx="5944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Georgia"/>
                <a:ea typeface="Georgia"/>
                <a:cs typeface="Georgia"/>
                <a:sym typeface="Georgia"/>
              </a:rPr>
              <a:t>How is he different from the other two?</a:t>
            </a:r>
            <a:endParaRPr sz="10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