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Naomi Watkins"/>
  <p:cmAuthor clrIdx="1" id="1" initials="" lastIdx="1" name="Katherine Kitterm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9-05T02:17:11.950">
    <p:pos x="789" y="672"/>
    <p:text>need to find image source/permissions +katherine@betterdays2020.org</p:text>
  </p:cm>
  <p:cm authorId="1" idx="1" dt="2018-09-05T02:17:11.950">
    <p:pos x="789" y="772"/>
    <p:text>Can't find the original source listed anywhere (thanks pinterest) but I think it's the cover photo here: http://www.crusadeforthevote.org/nacw/
I've emailed them to ask where it comes from but who knows how quickly I'll get a response...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a90c8c0d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a90c8c0d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0841989d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0841989d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0841989d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0841989d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Courtesy of Library of Congress.</a:t>
            </a:r>
            <a:endParaRPr/>
          </a:p>
          <a:p>
            <a:pPr indent="0" lvl="0" marL="0" rtl="0" algn="l">
              <a:spcBef>
                <a:spcPts val="16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0841989d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0841989d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0841989d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0841989d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777777"/>
                </a:solidFill>
              </a:rPr>
              <a:t>Courtesy of Utah State Historical Society.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07ce5749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07ce5749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Courtesy of Library of Congress.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07ce5749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07ce5749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22222"/>
                </a:solidFill>
                <a:highlight>
                  <a:srgbClr val="FFFFFF"/>
                </a:highlight>
              </a:rPr>
              <a:t>Josephine Jewell Dodge</a:t>
            </a:r>
            <a:r>
              <a:rPr lang="en" sz="1000">
                <a:solidFill>
                  <a:srgbClr val="222222"/>
                </a:solidFill>
                <a:highlight>
                  <a:srgbClr val="FFFFFF"/>
                </a:highlight>
              </a:rPr>
              <a:t> was an American educator, an early leader of the day nursery movement, and an anti-suffrage activist. </a:t>
            </a:r>
            <a:r>
              <a:rPr lang="en" sz="1000">
                <a:solidFill>
                  <a:srgbClr val="222222"/>
                </a:solidFill>
              </a:rPr>
              <a:t>In 1911, she helped found and became president of the National Association Opposed to Woman Suffrage, a post she held for six years; she also edited the organization's publication, "Woman's Protest." She was the target of a verbal attack at a 1915 "riot" between suffrage and anti-suffrage activists in Washington D. C.</a:t>
            </a:r>
            <a:r>
              <a:rPr baseline="30000" lang="en" sz="1000">
                <a:solidFill>
                  <a:srgbClr val="222222"/>
                </a:solidFill>
              </a:rPr>
              <a:t> </a:t>
            </a:r>
            <a:r>
              <a:rPr lang="en" sz="1000">
                <a:solidFill>
                  <a:srgbClr val="222222"/>
                </a:solidFill>
              </a:rPr>
              <a:t>That same year, she spoke against suffrage in New Jersey, saying "The life of the average woman is not so ordered as to give her first hand knowledge of those things which are the essentials of sound government...She is worthily employed in other departments of life, and the vote will not help her fulfill her obligations therein."</a:t>
            </a:r>
            <a:r>
              <a:rPr baseline="30000" lang="en" sz="1000">
                <a:solidFill>
                  <a:srgbClr val="222222"/>
                </a:solidFill>
              </a:rPr>
              <a:t> </a:t>
            </a:r>
            <a:r>
              <a:rPr lang="en" sz="1000">
                <a:solidFill>
                  <a:srgbClr val="222222"/>
                </a:solidFill>
              </a:rPr>
              <a:t>She countered accusations that anti-suffrage activists were supported by "liquor interests" in hopes of preventing prohibition. Courtesy of Library of Congress.</a:t>
            </a:r>
            <a:endParaRPr sz="1000">
              <a:solidFill>
                <a:srgbClr val="222222"/>
              </a:solidFill>
            </a:endParaRPr>
          </a:p>
          <a:p>
            <a:pPr indent="0" lvl="0" marL="0" rtl="0" algn="l">
              <a:spcBef>
                <a:spcPts val="0"/>
              </a:spcBef>
              <a:spcAft>
                <a:spcPts val="0"/>
              </a:spcAft>
              <a:buNone/>
            </a:pPr>
            <a:r>
              <a:t/>
            </a:r>
            <a:endParaRPr sz="1000">
              <a:solidFill>
                <a:srgbClr val="222222"/>
              </a:solidFill>
            </a:endParaRPr>
          </a:p>
          <a:p>
            <a:pPr indent="0" lvl="0" marL="0" rtl="0" algn="l">
              <a:lnSpc>
                <a:spcPct val="115000"/>
              </a:lnSpc>
              <a:spcBef>
                <a:spcPts val="600"/>
              </a:spcBef>
              <a:spcAft>
                <a:spcPts val="0"/>
              </a:spcAft>
              <a:buClr>
                <a:schemeClr val="dk1"/>
              </a:buClr>
              <a:buSzPts val="1100"/>
              <a:buFont typeface="Arial"/>
              <a:buNone/>
            </a:pPr>
            <a:r>
              <a:t/>
            </a:r>
            <a:endParaRPr baseline="30000" sz="1000">
              <a:solidFill>
                <a:srgbClr val="222222"/>
              </a:solidFill>
            </a:endParaRPr>
          </a:p>
          <a:p>
            <a:pPr indent="0" lvl="0" marL="0" rtl="0" algn="l">
              <a:spcBef>
                <a:spcPts val="600"/>
              </a:spcBef>
              <a:spcAft>
                <a:spcPts val="0"/>
              </a:spcAft>
              <a:buNone/>
            </a:pPr>
            <a:r>
              <a:t/>
            </a:r>
            <a:endParaRPr sz="1000">
              <a:solidFill>
                <a:srgbClr val="222222"/>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a90c8c0d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a90c8c0d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098ace5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098ace5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Courtesy of Library of Congress.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0039099b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0039099b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Ratification of 19th Amendment in Utah newspaper.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0039099b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0039099b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1787a820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1787a820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Courtesy of Library of Congress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0039099b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0039099b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Celebrating the 19th Amendment. Courtesy of Library of Congress.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a90c8c0d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a90c8c0d8_0_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4a90c8c0d8_0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1787a820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1787a820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07ce574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07ce574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courtesy of Library of Congress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07ce574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07ce574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rPr>
              <a:t>All images courtesy of Library of Congress</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0841989d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0841989d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07ce574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07ce574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07ce5749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07ce5749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22222"/>
                </a:solidFill>
                <a:highlight>
                  <a:srgbClr val="FFFFFF"/>
                </a:highlight>
              </a:rPr>
              <a:t>Mary Church Terrell</a:t>
            </a:r>
            <a:r>
              <a:rPr lang="en" sz="1000">
                <a:solidFill>
                  <a:srgbClr val="222222"/>
                </a:solidFill>
                <a:highlight>
                  <a:srgbClr val="FFFFFF"/>
                </a:highlight>
              </a:rPr>
              <a:t> was one of the first African-American women to earn a college degree, and became known as a national activist for civil rights and suffrage. In 1896, she was the first African-American woman in the United States to be appointed to the school board of a major city, serving in the District of Columbia until 1906. Terrell was a charter member of the National Association for the Advancement of Colored People (1909) and the Colored Women's League of Washington (1894). She also helped found the National Association of Colored Women (1896) and served as its first national president, and she also was a founding member of the National Association of College Women (1910).</a:t>
            </a:r>
            <a:endParaRPr sz="1000">
              <a:solidFill>
                <a:srgbClr val="222222"/>
              </a:solidFill>
              <a:highlight>
                <a:srgbClr val="FFFFFF"/>
              </a:highlight>
            </a:endParaRPr>
          </a:p>
          <a:p>
            <a:pPr indent="0" lvl="0" marL="0" rtl="0" algn="l">
              <a:spcBef>
                <a:spcPts val="0"/>
              </a:spcBef>
              <a:spcAft>
                <a:spcPts val="0"/>
              </a:spcAft>
              <a:buNone/>
            </a:pPr>
            <a:r>
              <a:rPr b="1" lang="en" sz="1000">
                <a:solidFill>
                  <a:srgbClr val="222222"/>
                </a:solidFill>
                <a:highlight>
                  <a:srgbClr val="FFFFFF"/>
                </a:highlight>
              </a:rPr>
              <a:t>Ida Bell Wells-Barnett</a:t>
            </a:r>
            <a:r>
              <a:rPr lang="en" sz="1000">
                <a:solidFill>
                  <a:srgbClr val="222222"/>
                </a:solidFill>
                <a:highlight>
                  <a:srgbClr val="FFFFFF"/>
                </a:highlight>
              </a:rPr>
              <a:t> was an African-American investigative journalist, educator, and an early leader in the Civil Rights Movement. In the 1890s, Wells documented lynching in the United States. In 1896, Wells founded the National Association of Colored Women's Clubs and the National Afro-American Council.</a:t>
            </a:r>
            <a:endParaRPr sz="1000">
              <a:solidFill>
                <a:srgbClr val="222222"/>
              </a:solidFill>
              <a:highlight>
                <a:srgbClr val="FFFFFF"/>
              </a:highlight>
            </a:endParaRPr>
          </a:p>
          <a:p>
            <a:pPr indent="0" lvl="0" marL="0" rtl="0" algn="l">
              <a:spcBef>
                <a:spcPts val="0"/>
              </a:spcBef>
              <a:spcAft>
                <a:spcPts val="0"/>
              </a:spcAft>
              <a:buNone/>
            </a:pPr>
            <a:r>
              <a:rPr b="1" lang="en" sz="1000">
                <a:solidFill>
                  <a:srgbClr val="222222"/>
                </a:solidFill>
                <a:highlight>
                  <a:srgbClr val="FFFFFF"/>
                </a:highlight>
              </a:rPr>
              <a:t>Frances Ellen Watkins Harper</a:t>
            </a:r>
            <a:r>
              <a:rPr lang="en" sz="1000">
                <a:solidFill>
                  <a:srgbClr val="222222"/>
                </a:solidFill>
                <a:highlight>
                  <a:srgbClr val="FFFFFF"/>
                </a:highlight>
              </a:rPr>
              <a:t> was an African-American abolitionist, suffragist, poet and author. She was also active in other types of social reform and was a member of the Woman's Christian Temperance Union, which advocated the federal government taking a role in progressive reform. In 1894 she helped found the National Association of Colored Women and served as its vice president. </a:t>
            </a:r>
            <a:endParaRPr sz="1000">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0039099be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0039099be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50">
                <a:solidFill>
                  <a:srgbClr val="222222"/>
                </a:solidFill>
                <a:highlight>
                  <a:srgbClr val="FFFFFF"/>
                </a:highlight>
              </a:rPr>
              <a:t>Josephine St. Pierre Ruffin</a:t>
            </a:r>
            <a:r>
              <a:rPr lang="en" sz="1050">
                <a:solidFill>
                  <a:srgbClr val="222222"/>
                </a:solidFill>
                <a:highlight>
                  <a:srgbClr val="FFFFFF"/>
                </a:highlight>
              </a:rPr>
              <a:t> (August 31, 1842 – March 13, 1924) was an African-American publisher, journalist, civil rights leader, suffragist, and editor of the </a:t>
            </a:r>
            <a:r>
              <a:rPr i="1" lang="en" sz="1050">
                <a:solidFill>
                  <a:srgbClr val="222222"/>
                </a:solidFill>
                <a:highlight>
                  <a:srgbClr val="FFFFFF"/>
                </a:highlight>
              </a:rPr>
              <a:t>Woman's Era</a:t>
            </a:r>
            <a:r>
              <a:rPr lang="en" sz="1050">
                <a:solidFill>
                  <a:srgbClr val="222222"/>
                </a:solidFill>
                <a:highlight>
                  <a:srgbClr val="FFFFFF"/>
                </a:highlight>
              </a:rPr>
              <a:t>, the first newspaper published by and for African-American women. Vice President of NACW.</a:t>
            </a:r>
            <a:endParaRPr sz="1050">
              <a:solidFill>
                <a:srgbClr val="222222"/>
              </a:solidFill>
              <a:highlight>
                <a:srgbClr val="FFFFFF"/>
              </a:highlight>
            </a:endParaRPr>
          </a:p>
          <a:p>
            <a:pPr indent="0" lvl="0" marL="0" rtl="0" algn="l">
              <a:spcBef>
                <a:spcPts val="0"/>
              </a:spcBef>
              <a:spcAft>
                <a:spcPts val="0"/>
              </a:spcAft>
              <a:buNone/>
            </a:pPr>
            <a:r>
              <a:rPr lang="en" sz="1050">
                <a:solidFill>
                  <a:srgbClr val="222222"/>
                </a:solidFill>
                <a:highlight>
                  <a:srgbClr val="FFFFFF"/>
                </a:highlight>
              </a:rPr>
              <a:t>Motto and banner used by the NACW.</a:t>
            </a:r>
            <a:endParaRPr sz="1050">
              <a:solidFill>
                <a:srgbClr val="222222"/>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291875" y="559300"/>
            <a:ext cx="48135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53" name="Google Shape;53;p13"/>
          <p:cNvSpPr txBox="1"/>
          <p:nvPr>
            <p:ph idx="1" type="body"/>
          </p:nvPr>
        </p:nvSpPr>
        <p:spPr>
          <a:xfrm>
            <a:off x="291900" y="2053713"/>
            <a:ext cx="2367600" cy="25305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4" name="Google Shape;54;p13"/>
          <p:cNvSpPr txBox="1"/>
          <p:nvPr>
            <p:ph idx="2" type="body"/>
          </p:nvPr>
        </p:nvSpPr>
        <p:spPr>
          <a:xfrm>
            <a:off x="2737929" y="2053713"/>
            <a:ext cx="2367600" cy="25305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4">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title"/>
          </p:nvPr>
        </p:nvSpPr>
        <p:spPr>
          <a:xfrm>
            <a:off x="311700" y="307825"/>
            <a:ext cx="3123600" cy="45330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p:txBody>
      </p:sp>
      <p:sp>
        <p:nvSpPr>
          <p:cNvPr id="59" name="Google Shape;59;p14"/>
          <p:cNvSpPr txBox="1"/>
          <p:nvPr>
            <p:ph idx="1" type="body"/>
          </p:nvPr>
        </p:nvSpPr>
        <p:spPr>
          <a:xfrm>
            <a:off x="4072225" y="3506025"/>
            <a:ext cx="2298900" cy="11571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0" name="Google Shape;60;p14"/>
          <p:cNvSpPr txBox="1"/>
          <p:nvPr>
            <p:ph idx="2" type="body"/>
          </p:nvPr>
        </p:nvSpPr>
        <p:spPr>
          <a:xfrm>
            <a:off x="6480050" y="3506025"/>
            <a:ext cx="2362500" cy="11571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6.jp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en.wikipedia.org/wiki/McCarran%E2%80%93Walter_Act" TargetMode="External"/><Relationship Id="rId4" Type="http://schemas.openxmlformats.org/officeDocument/2006/relationships/hyperlink" Target="https://en.wikipedia.org/wiki/McCarran%E2%80%93Walter_A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3.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32C6C"/>
        </a:solidFill>
      </p:bgPr>
    </p:bg>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10520" l="4303" r="3936" t="8487"/>
          <a:stretch/>
        </p:blipFill>
        <p:spPr>
          <a:xfrm>
            <a:off x="0" y="0"/>
            <a:ext cx="4888075" cy="3220100"/>
          </a:xfrm>
          <a:prstGeom prst="rect">
            <a:avLst/>
          </a:prstGeom>
          <a:noFill/>
          <a:ln>
            <a:noFill/>
          </a:ln>
        </p:spPr>
      </p:pic>
      <p:pic>
        <p:nvPicPr>
          <p:cNvPr id="73" name="Google Shape;73;p16"/>
          <p:cNvPicPr preferRelativeResize="0"/>
          <p:nvPr/>
        </p:nvPicPr>
        <p:blipFill>
          <a:blip r:embed="rId4">
            <a:alphaModFix/>
          </a:blip>
          <a:stretch>
            <a:fillRect/>
          </a:stretch>
        </p:blipFill>
        <p:spPr>
          <a:xfrm>
            <a:off x="4888075" y="0"/>
            <a:ext cx="4255926" cy="3220100"/>
          </a:xfrm>
          <a:prstGeom prst="rect">
            <a:avLst/>
          </a:prstGeom>
          <a:noFill/>
          <a:ln>
            <a:noFill/>
          </a:ln>
        </p:spPr>
      </p:pic>
      <p:sp>
        <p:nvSpPr>
          <p:cNvPr id="74" name="Google Shape;74;p16"/>
          <p:cNvSpPr txBox="1"/>
          <p:nvPr/>
        </p:nvSpPr>
        <p:spPr>
          <a:xfrm>
            <a:off x="507175" y="3499525"/>
            <a:ext cx="7769100" cy="8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rPr>
              <a:t>Examining Tactics and Strategies Used in the Women’s Suffrage Movement</a:t>
            </a:r>
            <a:endParaRPr sz="2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National Woman’s Party (NWP)</a:t>
            </a:r>
            <a:endParaRPr/>
          </a:p>
        </p:txBody>
      </p:sp>
      <p:pic>
        <p:nvPicPr>
          <p:cNvPr id="140" name="Google Shape;140;p25"/>
          <p:cNvPicPr preferRelativeResize="0"/>
          <p:nvPr/>
        </p:nvPicPr>
        <p:blipFill>
          <a:blip r:embed="rId3">
            <a:alphaModFix/>
          </a:blip>
          <a:stretch>
            <a:fillRect/>
          </a:stretch>
        </p:blipFill>
        <p:spPr>
          <a:xfrm>
            <a:off x="152400" y="712925"/>
            <a:ext cx="8839204" cy="4044108"/>
          </a:xfrm>
          <a:prstGeom prst="rect">
            <a:avLst/>
          </a:prstGeom>
          <a:noFill/>
          <a:ln>
            <a:noFill/>
          </a:ln>
        </p:spPr>
      </p:pic>
      <p:sp>
        <p:nvSpPr>
          <p:cNvPr id="141" name="Google Shape;141;p25"/>
          <p:cNvSpPr txBox="1"/>
          <p:nvPr/>
        </p:nvSpPr>
        <p:spPr>
          <a:xfrm>
            <a:off x="1044625" y="4833225"/>
            <a:ext cx="7248000" cy="30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National Woman's Party activities outside of Utah state headquarters, 1916. Courtesy of National Woman’s Party.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1672" l="0" r="0" t="1672"/>
          <a:stretch/>
        </p:blipFill>
        <p:spPr>
          <a:xfrm>
            <a:off x="311799" y="644450"/>
            <a:ext cx="2770825" cy="3702178"/>
          </a:xfrm>
          <a:prstGeom prst="rect">
            <a:avLst/>
          </a:prstGeom>
          <a:noFill/>
          <a:ln>
            <a:noFill/>
          </a:ln>
        </p:spPr>
      </p:pic>
      <p:pic>
        <p:nvPicPr>
          <p:cNvPr id="147" name="Google Shape;147;p26"/>
          <p:cNvPicPr preferRelativeResize="0"/>
          <p:nvPr/>
        </p:nvPicPr>
        <p:blipFill rotWithShape="1">
          <a:blip r:embed="rId4">
            <a:alphaModFix/>
          </a:blip>
          <a:srcRect b="1559" l="0" r="0" t="1569"/>
          <a:stretch/>
        </p:blipFill>
        <p:spPr>
          <a:xfrm>
            <a:off x="3333325" y="644450"/>
            <a:ext cx="2770825" cy="3702177"/>
          </a:xfrm>
          <a:prstGeom prst="rect">
            <a:avLst/>
          </a:prstGeom>
          <a:noFill/>
          <a:ln>
            <a:noFill/>
          </a:ln>
        </p:spPr>
      </p:pic>
      <p:sp>
        <p:nvSpPr>
          <p:cNvPr id="148" name="Google Shape;148;p26"/>
          <p:cNvSpPr txBox="1"/>
          <p:nvPr>
            <p:ph type="title"/>
          </p:nvPr>
        </p:nvSpPr>
        <p:spPr>
          <a:xfrm>
            <a:off x="311700" y="79225"/>
            <a:ext cx="3123600" cy="70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Key Leaders</a:t>
            </a:r>
            <a:endParaRPr>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26"/>
          <p:cNvSpPr txBox="1"/>
          <p:nvPr>
            <p:ph idx="1" type="body"/>
          </p:nvPr>
        </p:nvSpPr>
        <p:spPr>
          <a:xfrm>
            <a:off x="311700" y="4580000"/>
            <a:ext cx="2298900" cy="41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Alice Paul in 1918. </a:t>
            </a:r>
            <a:endParaRPr/>
          </a:p>
        </p:txBody>
      </p:sp>
      <p:sp>
        <p:nvSpPr>
          <p:cNvPr id="150" name="Google Shape;150;p26"/>
          <p:cNvSpPr txBox="1"/>
          <p:nvPr>
            <p:ph idx="2" type="body"/>
          </p:nvPr>
        </p:nvSpPr>
        <p:spPr>
          <a:xfrm>
            <a:off x="3333327" y="4498575"/>
            <a:ext cx="2770800" cy="115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Lucy Burns in the Occoquan Workhouse, 1917. </a:t>
            </a:r>
            <a:endParaRPr/>
          </a:p>
        </p:txBody>
      </p:sp>
      <p:pic>
        <p:nvPicPr>
          <p:cNvPr id="151" name="Google Shape;151;p26"/>
          <p:cNvPicPr preferRelativeResize="0"/>
          <p:nvPr/>
        </p:nvPicPr>
        <p:blipFill rotWithShape="1">
          <a:blip r:embed="rId5">
            <a:alphaModFix/>
          </a:blip>
          <a:srcRect b="922" l="0" r="0" t="932"/>
          <a:stretch/>
        </p:blipFill>
        <p:spPr>
          <a:xfrm>
            <a:off x="6332750" y="679875"/>
            <a:ext cx="2565075" cy="3702175"/>
          </a:xfrm>
          <a:prstGeom prst="rect">
            <a:avLst/>
          </a:prstGeom>
          <a:noFill/>
          <a:ln>
            <a:noFill/>
          </a:ln>
        </p:spPr>
      </p:pic>
      <p:sp>
        <p:nvSpPr>
          <p:cNvPr id="152" name="Google Shape;152;p26"/>
          <p:cNvSpPr txBox="1"/>
          <p:nvPr/>
        </p:nvSpPr>
        <p:spPr>
          <a:xfrm>
            <a:off x="6270075" y="4361200"/>
            <a:ext cx="2673600" cy="63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rPr>
              <a:t>Margaret Zane Cherdron, State Chairman for National Woman's Party in Utah. </a:t>
            </a:r>
            <a:endParaRPr>
              <a:solidFill>
                <a:schemeClr val="dk2"/>
              </a:solidFill>
            </a:endParaRPr>
          </a:p>
          <a:p>
            <a:pPr indent="0" lvl="0" marL="0" rtl="0" algn="l">
              <a:spcBef>
                <a:spcPts val="1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Utah Woman Suffrage Association</a:t>
            </a:r>
            <a:endParaRPr/>
          </a:p>
        </p:txBody>
      </p:sp>
      <p:pic>
        <p:nvPicPr>
          <p:cNvPr id="158" name="Google Shape;158;p27"/>
          <p:cNvPicPr preferRelativeResize="0"/>
          <p:nvPr/>
        </p:nvPicPr>
        <p:blipFill>
          <a:blip r:embed="rId3">
            <a:alphaModFix/>
          </a:blip>
          <a:stretch>
            <a:fillRect/>
          </a:stretch>
        </p:blipFill>
        <p:spPr>
          <a:xfrm>
            <a:off x="2590800" y="1017725"/>
            <a:ext cx="3855790" cy="3820975"/>
          </a:xfrm>
          <a:prstGeom prst="rect">
            <a:avLst/>
          </a:prstGeom>
          <a:noFill/>
          <a:ln>
            <a:noFill/>
          </a:ln>
        </p:spPr>
      </p:pic>
      <p:sp>
        <p:nvSpPr>
          <p:cNvPr id="159" name="Google Shape;159;p27"/>
          <p:cNvSpPr txBox="1"/>
          <p:nvPr/>
        </p:nvSpPr>
        <p:spPr>
          <a:xfrm>
            <a:off x="3286850" y="4781250"/>
            <a:ext cx="2571900" cy="3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Courtesy of LDS Church History Museum</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1593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Key Leaders</a:t>
            </a:r>
            <a:endParaRPr>
              <a:solidFill>
                <a:srgbClr val="000000"/>
              </a:solidFill>
            </a:endParaRPr>
          </a:p>
        </p:txBody>
      </p:sp>
      <p:pic>
        <p:nvPicPr>
          <p:cNvPr id="165" name="Google Shape;165;p28"/>
          <p:cNvPicPr preferRelativeResize="0"/>
          <p:nvPr/>
        </p:nvPicPr>
        <p:blipFill>
          <a:blip r:embed="rId3">
            <a:alphaModFix/>
          </a:blip>
          <a:stretch>
            <a:fillRect/>
          </a:stretch>
        </p:blipFill>
        <p:spPr>
          <a:xfrm>
            <a:off x="3686718" y="186000"/>
            <a:ext cx="6278407" cy="4110224"/>
          </a:xfrm>
          <a:prstGeom prst="rect">
            <a:avLst/>
          </a:prstGeom>
          <a:noFill/>
          <a:ln>
            <a:noFill/>
          </a:ln>
        </p:spPr>
      </p:pic>
      <p:pic>
        <p:nvPicPr>
          <p:cNvPr id="166" name="Google Shape;166;p28"/>
          <p:cNvPicPr preferRelativeResize="0"/>
          <p:nvPr/>
        </p:nvPicPr>
        <p:blipFill>
          <a:blip r:embed="rId4">
            <a:alphaModFix/>
          </a:blip>
          <a:stretch>
            <a:fillRect/>
          </a:stretch>
        </p:blipFill>
        <p:spPr>
          <a:xfrm>
            <a:off x="753182" y="636725"/>
            <a:ext cx="3077518" cy="4110224"/>
          </a:xfrm>
          <a:prstGeom prst="rect">
            <a:avLst/>
          </a:prstGeom>
          <a:noFill/>
          <a:ln>
            <a:noFill/>
          </a:ln>
        </p:spPr>
      </p:pic>
      <p:sp>
        <p:nvSpPr>
          <p:cNvPr id="167" name="Google Shape;167;p28"/>
          <p:cNvSpPr txBox="1"/>
          <p:nvPr/>
        </p:nvSpPr>
        <p:spPr>
          <a:xfrm>
            <a:off x="4779275" y="4296700"/>
            <a:ext cx="4157700" cy="6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666666"/>
                </a:solidFill>
              </a:rPr>
              <a:t>(L to R) Emily S. Richards (co-founder of UWSA), Phebe Y. Beattie (executive committee chair of UWSA), and Sarah M. Kimball (2nd president of UWSA).</a:t>
            </a:r>
            <a:r>
              <a:rPr lang="en">
                <a:solidFill>
                  <a:srgbClr val="666666"/>
                </a:solidFill>
              </a:rPr>
              <a:t> </a:t>
            </a:r>
            <a:endParaRPr sz="1000">
              <a:solidFill>
                <a:srgbClr val="666666"/>
              </a:solidFill>
            </a:endParaRPr>
          </a:p>
          <a:p>
            <a:pPr indent="0" lvl="0" marL="0" rtl="0" algn="l">
              <a:spcBef>
                <a:spcPts val="0"/>
              </a:spcBef>
              <a:spcAft>
                <a:spcPts val="0"/>
              </a:spcAft>
              <a:buNone/>
            </a:pPr>
            <a:r>
              <a:t/>
            </a:r>
            <a:endParaRPr sz="1000"/>
          </a:p>
        </p:txBody>
      </p:sp>
      <p:sp>
        <p:nvSpPr>
          <p:cNvPr id="168" name="Google Shape;168;p28"/>
          <p:cNvSpPr txBox="1"/>
          <p:nvPr/>
        </p:nvSpPr>
        <p:spPr>
          <a:xfrm>
            <a:off x="400175" y="4746950"/>
            <a:ext cx="41577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77777"/>
                </a:solidFill>
              </a:rPr>
              <a:t>Emmeline B. Wells. </a:t>
            </a:r>
            <a:endParaRPr sz="1000">
              <a:solidFill>
                <a:srgbClr val="77777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400"/>
              <a:t>National Association Opposed to Woman Suffrage (NAOWS)</a:t>
            </a:r>
            <a:endParaRPr sz="2400"/>
          </a:p>
        </p:txBody>
      </p:sp>
      <p:pic>
        <p:nvPicPr>
          <p:cNvPr id="174" name="Google Shape;174;p29"/>
          <p:cNvPicPr preferRelativeResize="0"/>
          <p:nvPr/>
        </p:nvPicPr>
        <p:blipFill>
          <a:blip r:embed="rId3">
            <a:alphaModFix/>
          </a:blip>
          <a:stretch>
            <a:fillRect/>
          </a:stretch>
        </p:blipFill>
        <p:spPr>
          <a:xfrm>
            <a:off x="1879903" y="789125"/>
            <a:ext cx="5148371" cy="415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0"/>
          <p:cNvPicPr preferRelativeResize="0"/>
          <p:nvPr/>
        </p:nvPicPr>
        <p:blipFill rotWithShape="1">
          <a:blip r:embed="rId3">
            <a:alphaModFix/>
          </a:blip>
          <a:srcRect b="0" l="32569" r="32569" t="0"/>
          <a:stretch/>
        </p:blipFill>
        <p:spPr>
          <a:xfrm>
            <a:off x="5595250" y="155700"/>
            <a:ext cx="3309300" cy="4398500"/>
          </a:xfrm>
          <a:prstGeom prst="rect">
            <a:avLst/>
          </a:prstGeom>
          <a:noFill/>
          <a:ln>
            <a:noFill/>
          </a:ln>
        </p:spPr>
      </p:pic>
      <p:sp>
        <p:nvSpPr>
          <p:cNvPr id="180" name="Google Shape;180;p30"/>
          <p:cNvSpPr txBox="1"/>
          <p:nvPr>
            <p:ph type="title"/>
          </p:nvPr>
        </p:nvSpPr>
        <p:spPr>
          <a:xfrm>
            <a:off x="126725" y="-72900"/>
            <a:ext cx="4813500" cy="73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 Leaders</a:t>
            </a:r>
            <a:endParaRPr/>
          </a:p>
        </p:txBody>
      </p:sp>
      <p:sp>
        <p:nvSpPr>
          <p:cNvPr id="181" name="Google Shape;181;p30"/>
          <p:cNvSpPr txBox="1"/>
          <p:nvPr/>
        </p:nvSpPr>
        <p:spPr>
          <a:xfrm>
            <a:off x="5628350" y="4693575"/>
            <a:ext cx="3298800" cy="30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a:solidFill>
                  <a:srgbClr val="616161"/>
                </a:solidFill>
              </a:rPr>
              <a:t>J</a:t>
            </a:r>
            <a:r>
              <a:rPr lang="en">
                <a:solidFill>
                  <a:srgbClr val="616161"/>
                </a:solidFill>
              </a:rPr>
              <a:t>osephine Dodge</a:t>
            </a:r>
            <a:endParaRPr>
              <a:solidFill>
                <a:srgbClr val="616161"/>
              </a:solidFill>
            </a:endParaRPr>
          </a:p>
        </p:txBody>
      </p:sp>
      <p:pic>
        <p:nvPicPr>
          <p:cNvPr id="182" name="Google Shape;182;p30"/>
          <p:cNvPicPr preferRelativeResize="0"/>
          <p:nvPr/>
        </p:nvPicPr>
        <p:blipFill rotWithShape="1">
          <a:blip r:embed="rId4">
            <a:alphaModFix/>
          </a:blip>
          <a:srcRect b="9750" l="8053" r="8053" t="5833"/>
          <a:stretch/>
        </p:blipFill>
        <p:spPr>
          <a:xfrm>
            <a:off x="567125" y="744150"/>
            <a:ext cx="4386174" cy="3123800"/>
          </a:xfrm>
          <a:prstGeom prst="rect">
            <a:avLst/>
          </a:prstGeom>
          <a:noFill/>
          <a:ln>
            <a:noFill/>
          </a:ln>
        </p:spPr>
      </p:pic>
      <p:sp>
        <p:nvSpPr>
          <p:cNvPr id="183" name="Google Shape;183;p30"/>
          <p:cNvSpPr txBox="1"/>
          <p:nvPr/>
        </p:nvSpPr>
        <p:spPr>
          <a:xfrm>
            <a:off x="126725" y="4065925"/>
            <a:ext cx="5272800" cy="45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00">
                <a:solidFill>
                  <a:srgbClr val="616161"/>
                </a:solidFill>
              </a:rPr>
              <a:t>Some of the anti-suffrage leaders who took 1200 people up the Hudson River for their Decoration Day picnic on May 30, 1913: L to R: Mrs. George Phillips, Mrs. K. B. Lapham, Miss Burnham, Mrs. Everett P. Wheeler, Mrs. John A. Church. </a:t>
            </a:r>
            <a:endParaRPr sz="1200">
              <a:solidFill>
                <a:srgbClr val="61616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32C6C"/>
        </a:solidFill>
      </p:bgPr>
    </p:bg>
    <p:spTree>
      <p:nvGrpSpPr>
        <p:cNvPr id="187" name="Shape 187"/>
        <p:cNvGrpSpPr/>
        <p:nvPr/>
      </p:nvGrpSpPr>
      <p:grpSpPr>
        <a:xfrm>
          <a:off x="0" y="0"/>
          <a:ext cx="0" cy="0"/>
          <a:chOff x="0" y="0"/>
          <a:chExt cx="0" cy="0"/>
        </a:xfrm>
      </p:grpSpPr>
      <p:sp>
        <p:nvSpPr>
          <p:cNvPr id="188" name="Google Shape;188;p31"/>
          <p:cNvSpPr txBox="1"/>
          <p:nvPr/>
        </p:nvSpPr>
        <p:spPr>
          <a:xfrm>
            <a:off x="152400" y="1506750"/>
            <a:ext cx="8698200" cy="16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rPr>
              <a:t>Ratification</a:t>
            </a:r>
            <a:endParaRPr sz="3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152400" y="152400"/>
            <a:ext cx="3239190" cy="4838702"/>
          </a:xfrm>
          <a:prstGeom prst="rect">
            <a:avLst/>
          </a:prstGeom>
          <a:noFill/>
          <a:ln>
            <a:noFill/>
          </a:ln>
        </p:spPr>
      </p:pic>
      <p:sp>
        <p:nvSpPr>
          <p:cNvPr id="194" name="Google Shape;194;p32"/>
          <p:cNvSpPr txBox="1"/>
          <p:nvPr/>
        </p:nvSpPr>
        <p:spPr>
          <a:xfrm>
            <a:off x="3878850" y="1569100"/>
            <a:ext cx="4789200" cy="24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highlight>
                  <a:srgbClr val="FFFFFF"/>
                </a:highlight>
              </a:rPr>
              <a:t>“The right of citizens of the United States to vote shall not be denied or abridged by the United States or by any State on account of sex. Congress shall have power to enforce this article by appropriate legislation.”</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33"/>
          <p:cNvPicPr preferRelativeResize="0"/>
          <p:nvPr/>
        </p:nvPicPr>
        <p:blipFill>
          <a:blip r:embed="rId3">
            <a:alphaModFix/>
          </a:blip>
          <a:stretch>
            <a:fillRect/>
          </a:stretch>
        </p:blipFill>
        <p:spPr>
          <a:xfrm>
            <a:off x="1245875" y="0"/>
            <a:ext cx="6815361"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4"/>
          <p:cNvPicPr preferRelativeResize="0"/>
          <p:nvPr/>
        </p:nvPicPr>
        <p:blipFill rotWithShape="1">
          <a:blip r:embed="rId3">
            <a:alphaModFix/>
          </a:blip>
          <a:srcRect b="28134" l="0" r="8475" t="8698"/>
          <a:stretch/>
        </p:blipFill>
        <p:spPr>
          <a:xfrm>
            <a:off x="304800" y="421000"/>
            <a:ext cx="4708451" cy="4332626"/>
          </a:xfrm>
          <a:prstGeom prst="rect">
            <a:avLst/>
          </a:prstGeom>
          <a:noFill/>
          <a:ln>
            <a:noFill/>
          </a:ln>
        </p:spPr>
      </p:pic>
      <p:sp>
        <p:nvSpPr>
          <p:cNvPr id="205" name="Google Shape;205;p34"/>
          <p:cNvSpPr txBox="1"/>
          <p:nvPr/>
        </p:nvSpPr>
        <p:spPr>
          <a:xfrm>
            <a:off x="5399450" y="1125450"/>
            <a:ext cx="3177600" cy="22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Utah women celebrate the ratification of the 19th Amendment. Emmeline B. Wells in center. From </a:t>
            </a:r>
            <a:r>
              <a:rPr i="1" lang="en" sz="1800">
                <a:solidFill>
                  <a:schemeClr val="dk2"/>
                </a:solidFill>
              </a:rPr>
              <a:t>The Salt Lake Tribune</a:t>
            </a:r>
            <a:r>
              <a:rPr lang="en" sz="1800">
                <a:solidFill>
                  <a:schemeClr val="dk2"/>
                </a:solidFill>
              </a:rPr>
              <a:t>.</a:t>
            </a:r>
            <a:endParaRPr sz="18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838200" y="0"/>
            <a:ext cx="7611192"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35"/>
          <p:cNvPicPr preferRelativeResize="0"/>
          <p:nvPr/>
        </p:nvPicPr>
        <p:blipFill>
          <a:blip r:embed="rId3">
            <a:alphaModFix/>
          </a:blip>
          <a:stretch>
            <a:fillRect/>
          </a:stretch>
        </p:blipFill>
        <p:spPr>
          <a:xfrm>
            <a:off x="279850" y="0"/>
            <a:ext cx="8557169"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BUT...</a:t>
            </a:r>
            <a:endParaRPr/>
          </a:p>
        </p:txBody>
      </p:sp>
      <p:sp>
        <p:nvSpPr>
          <p:cNvPr id="217" name="Google Shape;217;p36"/>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279400" lvl="0" marL="342900" rtl="0" algn="l">
              <a:lnSpc>
                <a:spcPct val="100000"/>
              </a:lnSpc>
              <a:spcBef>
                <a:spcPts val="0"/>
              </a:spcBef>
              <a:spcAft>
                <a:spcPts val="0"/>
              </a:spcAft>
              <a:buClr>
                <a:srgbClr val="666666"/>
              </a:buClr>
              <a:buSzPts val="1800"/>
              <a:buChar char="●"/>
            </a:pPr>
            <a:r>
              <a:rPr b="1" lang="en" sz="1800">
                <a:solidFill>
                  <a:srgbClr val="666666"/>
                </a:solidFill>
                <a:highlight>
                  <a:schemeClr val="lt1"/>
                </a:highlight>
                <a:latin typeface="Arial"/>
                <a:ea typeface="Arial"/>
                <a:cs typeface="Arial"/>
                <a:sym typeface="Arial"/>
              </a:rPr>
              <a:t>American Indians </a:t>
            </a:r>
            <a:r>
              <a:rPr lang="en" sz="1800">
                <a:solidFill>
                  <a:srgbClr val="666666"/>
                </a:solidFill>
                <a:highlight>
                  <a:schemeClr val="lt1"/>
                </a:highlight>
                <a:latin typeface="Arial"/>
                <a:ea typeface="Arial"/>
                <a:cs typeface="Arial"/>
                <a:sym typeface="Arial"/>
              </a:rPr>
              <a:t>were denied full citizenship and voting rights until Congress passed the </a:t>
            </a:r>
            <a:r>
              <a:rPr b="1" lang="en" sz="1800">
                <a:solidFill>
                  <a:srgbClr val="666666"/>
                </a:solidFill>
                <a:highlight>
                  <a:schemeClr val="lt1"/>
                </a:highlight>
                <a:latin typeface="Arial"/>
                <a:ea typeface="Arial"/>
                <a:cs typeface="Arial"/>
                <a:sym typeface="Arial"/>
              </a:rPr>
              <a:t>Indian Citizenship Act in 1924</a:t>
            </a:r>
            <a:r>
              <a:rPr lang="en" sz="1800">
                <a:solidFill>
                  <a:srgbClr val="666666"/>
                </a:solidFill>
                <a:highlight>
                  <a:schemeClr val="lt1"/>
                </a:highlight>
                <a:latin typeface="Arial"/>
                <a:ea typeface="Arial"/>
                <a:cs typeface="Arial"/>
                <a:sym typeface="Arial"/>
              </a:rPr>
              <a:t>.</a:t>
            </a:r>
            <a:endParaRPr sz="1800">
              <a:solidFill>
                <a:srgbClr val="666666"/>
              </a:solidFill>
              <a:highlight>
                <a:schemeClr val="lt1"/>
              </a:highlight>
              <a:latin typeface="Arial"/>
              <a:ea typeface="Arial"/>
              <a:cs typeface="Arial"/>
              <a:sym typeface="Arial"/>
            </a:endParaRPr>
          </a:p>
          <a:p>
            <a:pPr indent="0" lvl="0" marL="0" rtl="0" algn="l">
              <a:lnSpc>
                <a:spcPct val="100000"/>
              </a:lnSpc>
              <a:spcBef>
                <a:spcPts val="1600"/>
              </a:spcBef>
              <a:spcAft>
                <a:spcPts val="0"/>
              </a:spcAft>
              <a:buNone/>
            </a:pPr>
            <a:r>
              <a:t/>
            </a:r>
            <a:endParaRPr sz="1800">
              <a:solidFill>
                <a:srgbClr val="666666"/>
              </a:solidFill>
              <a:highlight>
                <a:schemeClr val="lt1"/>
              </a:highlight>
              <a:latin typeface="Arial"/>
              <a:ea typeface="Arial"/>
              <a:cs typeface="Arial"/>
              <a:sym typeface="Arial"/>
            </a:endParaRPr>
          </a:p>
          <a:p>
            <a:pPr indent="-279400" lvl="0" marL="342900" rtl="0" algn="l">
              <a:lnSpc>
                <a:spcPct val="100000"/>
              </a:lnSpc>
              <a:spcBef>
                <a:spcPts val="1600"/>
              </a:spcBef>
              <a:spcAft>
                <a:spcPts val="0"/>
              </a:spcAft>
              <a:buClr>
                <a:srgbClr val="666666"/>
              </a:buClr>
              <a:buSzPts val="1800"/>
              <a:buChar char="●"/>
            </a:pPr>
            <a:r>
              <a:rPr lang="en" sz="1800">
                <a:solidFill>
                  <a:srgbClr val="666666"/>
                </a:solidFill>
                <a:highlight>
                  <a:schemeClr val="lt1"/>
                </a:highlight>
                <a:latin typeface="Arial"/>
                <a:ea typeface="Arial"/>
                <a:cs typeface="Arial"/>
                <a:sym typeface="Arial"/>
              </a:rPr>
              <a:t>Many </a:t>
            </a:r>
            <a:r>
              <a:rPr b="1" lang="en" sz="1800">
                <a:solidFill>
                  <a:srgbClr val="666666"/>
                </a:solidFill>
                <a:highlight>
                  <a:schemeClr val="lt1"/>
                </a:highlight>
                <a:latin typeface="Arial"/>
                <a:ea typeface="Arial"/>
                <a:cs typeface="Arial"/>
                <a:sym typeface="Arial"/>
              </a:rPr>
              <a:t>Asian immigrants</a:t>
            </a:r>
            <a:r>
              <a:rPr lang="en" sz="1800">
                <a:solidFill>
                  <a:srgbClr val="666666"/>
                </a:solidFill>
                <a:highlight>
                  <a:schemeClr val="lt1"/>
                </a:highlight>
                <a:latin typeface="Arial"/>
                <a:ea typeface="Arial"/>
                <a:cs typeface="Arial"/>
                <a:sym typeface="Arial"/>
              </a:rPr>
              <a:t> were legally prohibited from becoming citizens (with voting rights) until the</a:t>
            </a:r>
            <a:r>
              <a:rPr lang="en" sz="1800">
                <a:solidFill>
                  <a:srgbClr val="666666"/>
                </a:solidFill>
                <a:highlight>
                  <a:schemeClr val="lt1"/>
                </a:highlight>
                <a:uFill>
                  <a:noFill/>
                </a:uFill>
                <a:latin typeface="Arial"/>
                <a:ea typeface="Arial"/>
                <a:cs typeface="Arial"/>
                <a:sym typeface="Arial"/>
                <a:hlinkClick r:id="rId3"/>
              </a:rPr>
              <a:t> passing of </a:t>
            </a:r>
            <a:r>
              <a:rPr b="1" lang="en" sz="1800">
                <a:solidFill>
                  <a:srgbClr val="666666"/>
                </a:solidFill>
                <a:uFill>
                  <a:noFill/>
                </a:uFill>
                <a:latin typeface="Arial"/>
                <a:ea typeface="Arial"/>
                <a:cs typeface="Arial"/>
                <a:sym typeface="Arial"/>
                <a:hlinkClick r:id="rId4"/>
              </a:rPr>
              <a:t>McCarran–Walter Act</a:t>
            </a:r>
            <a:r>
              <a:rPr b="1" lang="en" sz="1800">
                <a:solidFill>
                  <a:srgbClr val="666666"/>
                </a:solidFill>
                <a:highlight>
                  <a:schemeClr val="lt1"/>
                </a:highlight>
                <a:latin typeface="Arial"/>
                <a:ea typeface="Arial"/>
                <a:cs typeface="Arial"/>
                <a:sym typeface="Arial"/>
              </a:rPr>
              <a:t> of 1952</a:t>
            </a:r>
            <a:r>
              <a:rPr lang="en" sz="1800">
                <a:solidFill>
                  <a:srgbClr val="666666"/>
                </a:solidFill>
                <a:highlight>
                  <a:schemeClr val="lt1"/>
                </a:highlight>
                <a:latin typeface="Arial"/>
                <a:ea typeface="Arial"/>
                <a:cs typeface="Arial"/>
                <a:sym typeface="Arial"/>
              </a:rPr>
              <a:t>.</a:t>
            </a:r>
            <a:endParaRPr sz="1800">
              <a:solidFill>
                <a:srgbClr val="666666"/>
              </a:solidFill>
              <a:highlight>
                <a:schemeClr val="lt1"/>
              </a:highlight>
              <a:latin typeface="Arial"/>
              <a:ea typeface="Arial"/>
              <a:cs typeface="Arial"/>
              <a:sym typeface="Arial"/>
            </a:endParaRPr>
          </a:p>
          <a:p>
            <a:pPr indent="0" lvl="0" marL="0" rtl="0" algn="l">
              <a:lnSpc>
                <a:spcPct val="100000"/>
              </a:lnSpc>
              <a:spcBef>
                <a:spcPts val="1600"/>
              </a:spcBef>
              <a:spcAft>
                <a:spcPts val="0"/>
              </a:spcAft>
              <a:buClr>
                <a:srgbClr val="000000"/>
              </a:buClr>
              <a:buSzPts val="1100"/>
              <a:buFont typeface="Arial"/>
              <a:buNone/>
            </a:pPr>
            <a:r>
              <a:t/>
            </a:r>
            <a:endParaRPr sz="1800">
              <a:solidFill>
                <a:srgbClr val="666666"/>
              </a:solidFill>
              <a:highlight>
                <a:schemeClr val="lt1"/>
              </a:highlight>
              <a:latin typeface="Arial"/>
              <a:ea typeface="Arial"/>
              <a:cs typeface="Arial"/>
              <a:sym typeface="Arial"/>
            </a:endParaRPr>
          </a:p>
          <a:p>
            <a:pPr indent="-279400" lvl="0" marL="342900" rtl="0" algn="l">
              <a:lnSpc>
                <a:spcPct val="100000"/>
              </a:lnSpc>
              <a:spcBef>
                <a:spcPts val="1600"/>
              </a:spcBef>
              <a:spcAft>
                <a:spcPts val="0"/>
              </a:spcAft>
              <a:buClr>
                <a:srgbClr val="666666"/>
              </a:buClr>
              <a:buSzPts val="1800"/>
              <a:buFont typeface="Arial"/>
              <a:buChar char="●"/>
            </a:pPr>
            <a:r>
              <a:rPr b="1" lang="en" sz="1800">
                <a:solidFill>
                  <a:srgbClr val="666666"/>
                </a:solidFill>
                <a:highlight>
                  <a:schemeClr val="lt1"/>
                </a:highlight>
                <a:latin typeface="Arial"/>
                <a:ea typeface="Arial"/>
                <a:cs typeface="Arial"/>
                <a:sym typeface="Arial"/>
              </a:rPr>
              <a:t>Native Americans</a:t>
            </a:r>
            <a:r>
              <a:rPr b="1" lang="en" sz="1800">
                <a:solidFill>
                  <a:srgbClr val="666666"/>
                </a:solidFill>
                <a:highlight>
                  <a:schemeClr val="lt1"/>
                </a:highlight>
                <a:latin typeface="Arial"/>
                <a:ea typeface="Arial"/>
                <a:cs typeface="Arial"/>
                <a:sym typeface="Arial"/>
              </a:rPr>
              <a:t> in Utah</a:t>
            </a:r>
            <a:r>
              <a:rPr lang="en" sz="1800">
                <a:solidFill>
                  <a:srgbClr val="666666"/>
                </a:solidFill>
                <a:highlight>
                  <a:schemeClr val="lt1"/>
                </a:highlight>
                <a:latin typeface="Arial"/>
                <a:ea typeface="Arial"/>
                <a:cs typeface="Arial"/>
                <a:sym typeface="Arial"/>
              </a:rPr>
              <a:t> could not vote in state elections until 1956--one of the last state to grant these rights.</a:t>
            </a:r>
            <a:endParaRPr sz="1800">
              <a:solidFill>
                <a:srgbClr val="666666"/>
              </a:solidFill>
              <a:highlight>
                <a:schemeClr val="lt1"/>
              </a:highlight>
              <a:latin typeface="Arial"/>
              <a:ea typeface="Arial"/>
              <a:cs typeface="Arial"/>
              <a:sym typeface="Arial"/>
            </a:endParaRPr>
          </a:p>
          <a:p>
            <a:pPr indent="0" lvl="0" marL="0" rtl="0" algn="l">
              <a:lnSpc>
                <a:spcPct val="100000"/>
              </a:lnSpc>
              <a:spcBef>
                <a:spcPts val="1600"/>
              </a:spcBef>
              <a:spcAft>
                <a:spcPts val="0"/>
              </a:spcAft>
              <a:buClr>
                <a:schemeClr val="dk1"/>
              </a:buClr>
              <a:buSzPts val="800"/>
              <a:buFont typeface="Arial"/>
              <a:buNone/>
            </a:pPr>
            <a:r>
              <a:t/>
            </a:r>
            <a:endParaRPr sz="1800">
              <a:solidFill>
                <a:srgbClr val="666666"/>
              </a:solidFill>
              <a:highlight>
                <a:schemeClr val="lt1"/>
              </a:highlight>
              <a:latin typeface="Arial"/>
              <a:ea typeface="Arial"/>
              <a:cs typeface="Arial"/>
              <a:sym typeface="Arial"/>
            </a:endParaRPr>
          </a:p>
          <a:p>
            <a:pPr indent="-279400" lvl="0" marL="342900" rtl="0" algn="l">
              <a:lnSpc>
                <a:spcPct val="100000"/>
              </a:lnSpc>
              <a:spcBef>
                <a:spcPts val="1600"/>
              </a:spcBef>
              <a:spcAft>
                <a:spcPts val="1600"/>
              </a:spcAft>
              <a:buClr>
                <a:srgbClr val="666666"/>
              </a:buClr>
              <a:buSzPts val="1800"/>
              <a:buChar char="●"/>
            </a:pPr>
            <a:r>
              <a:rPr lang="en" sz="1800">
                <a:solidFill>
                  <a:srgbClr val="666666"/>
                </a:solidFill>
                <a:highlight>
                  <a:schemeClr val="lt1"/>
                </a:highlight>
                <a:latin typeface="Arial"/>
                <a:ea typeface="Arial"/>
                <a:cs typeface="Arial"/>
                <a:sym typeface="Arial"/>
              </a:rPr>
              <a:t>Legal barriers put in place by some states made it practically impossible for </a:t>
            </a:r>
            <a:r>
              <a:rPr b="1" lang="en" sz="1800">
                <a:solidFill>
                  <a:srgbClr val="666666"/>
                </a:solidFill>
                <a:highlight>
                  <a:schemeClr val="lt1"/>
                </a:highlight>
                <a:latin typeface="Arial"/>
                <a:ea typeface="Arial"/>
                <a:cs typeface="Arial"/>
                <a:sym typeface="Arial"/>
              </a:rPr>
              <a:t>African Americans</a:t>
            </a:r>
            <a:r>
              <a:rPr lang="en" sz="1800">
                <a:solidFill>
                  <a:srgbClr val="666666"/>
                </a:solidFill>
                <a:highlight>
                  <a:schemeClr val="lt1"/>
                </a:highlight>
                <a:latin typeface="Arial"/>
                <a:ea typeface="Arial"/>
                <a:cs typeface="Arial"/>
                <a:sym typeface="Arial"/>
              </a:rPr>
              <a:t> to vote until Congress passed the </a:t>
            </a:r>
            <a:r>
              <a:rPr b="1" lang="en" sz="1800">
                <a:solidFill>
                  <a:srgbClr val="666666"/>
                </a:solidFill>
                <a:highlight>
                  <a:schemeClr val="lt1"/>
                </a:highlight>
                <a:latin typeface="Arial"/>
                <a:ea typeface="Arial"/>
                <a:cs typeface="Arial"/>
                <a:sym typeface="Arial"/>
              </a:rPr>
              <a:t>Voting Rights Act of 1965</a:t>
            </a:r>
            <a:r>
              <a:rPr lang="en" sz="1800">
                <a:solidFill>
                  <a:srgbClr val="666666"/>
                </a:solidFill>
                <a:highlight>
                  <a:schemeClr val="lt1"/>
                </a:highlight>
                <a:latin typeface="Arial"/>
                <a:ea typeface="Arial"/>
                <a:cs typeface="Arial"/>
                <a:sym typeface="Arial"/>
              </a:rPr>
              <a:t>.</a:t>
            </a:r>
            <a:endParaRPr>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838200" y="0"/>
            <a:ext cx="7540214"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type="title"/>
          </p:nvPr>
        </p:nvSpPr>
        <p:spPr>
          <a:xfrm>
            <a:off x="5403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National American Woman Suffrage Association (NAWSA)</a:t>
            </a:r>
            <a:endParaRPr sz="2400"/>
          </a:p>
        </p:txBody>
      </p:sp>
      <p:pic>
        <p:nvPicPr>
          <p:cNvPr id="90" name="Google Shape;90;p19"/>
          <p:cNvPicPr preferRelativeResize="0"/>
          <p:nvPr/>
        </p:nvPicPr>
        <p:blipFill>
          <a:blip r:embed="rId3">
            <a:alphaModFix/>
          </a:blip>
          <a:stretch>
            <a:fillRect/>
          </a:stretch>
        </p:blipFill>
        <p:spPr>
          <a:xfrm>
            <a:off x="1749650" y="712925"/>
            <a:ext cx="5358139" cy="4354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0"/>
          <p:cNvSpPr txBox="1"/>
          <p:nvPr>
            <p:ph type="title"/>
          </p:nvPr>
        </p:nvSpPr>
        <p:spPr>
          <a:xfrm>
            <a:off x="154250" y="130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Leaders</a:t>
            </a:r>
            <a:endParaRPr/>
          </a:p>
        </p:txBody>
      </p:sp>
      <p:pic>
        <p:nvPicPr>
          <p:cNvPr id="96" name="Google Shape;96;p20"/>
          <p:cNvPicPr preferRelativeResize="0"/>
          <p:nvPr/>
        </p:nvPicPr>
        <p:blipFill>
          <a:blip r:embed="rId3">
            <a:alphaModFix/>
          </a:blip>
          <a:stretch>
            <a:fillRect/>
          </a:stretch>
        </p:blipFill>
        <p:spPr>
          <a:xfrm>
            <a:off x="235500" y="897150"/>
            <a:ext cx="2803174" cy="3453626"/>
          </a:xfrm>
          <a:prstGeom prst="rect">
            <a:avLst/>
          </a:prstGeom>
          <a:noFill/>
          <a:ln>
            <a:noFill/>
          </a:ln>
        </p:spPr>
      </p:pic>
      <p:pic>
        <p:nvPicPr>
          <p:cNvPr id="97" name="Google Shape;97;p20"/>
          <p:cNvPicPr preferRelativeResize="0"/>
          <p:nvPr/>
        </p:nvPicPr>
        <p:blipFill>
          <a:blip r:embed="rId4">
            <a:alphaModFix/>
          </a:blip>
          <a:stretch>
            <a:fillRect/>
          </a:stretch>
        </p:blipFill>
        <p:spPr>
          <a:xfrm>
            <a:off x="3274400" y="897150"/>
            <a:ext cx="2768289" cy="3453626"/>
          </a:xfrm>
          <a:prstGeom prst="rect">
            <a:avLst/>
          </a:prstGeom>
          <a:noFill/>
          <a:ln>
            <a:noFill/>
          </a:ln>
        </p:spPr>
      </p:pic>
      <p:pic>
        <p:nvPicPr>
          <p:cNvPr id="98" name="Google Shape;98;p20"/>
          <p:cNvPicPr preferRelativeResize="0"/>
          <p:nvPr/>
        </p:nvPicPr>
        <p:blipFill>
          <a:blip r:embed="rId5">
            <a:alphaModFix/>
          </a:blip>
          <a:stretch>
            <a:fillRect/>
          </a:stretch>
        </p:blipFill>
        <p:spPr>
          <a:xfrm>
            <a:off x="6267650" y="826925"/>
            <a:ext cx="2573524" cy="3572774"/>
          </a:xfrm>
          <a:prstGeom prst="rect">
            <a:avLst/>
          </a:prstGeom>
          <a:noFill/>
          <a:ln>
            <a:noFill/>
          </a:ln>
        </p:spPr>
      </p:pic>
      <p:sp>
        <p:nvSpPr>
          <p:cNvPr id="99" name="Google Shape;99;p20"/>
          <p:cNvSpPr txBox="1"/>
          <p:nvPr/>
        </p:nvSpPr>
        <p:spPr>
          <a:xfrm>
            <a:off x="236225" y="4442625"/>
            <a:ext cx="28032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Susan B. Anthony &amp; Elizabeth Cady Stanton</a:t>
            </a:r>
            <a:endParaRPr/>
          </a:p>
        </p:txBody>
      </p:sp>
      <p:sp>
        <p:nvSpPr>
          <p:cNvPr id="100" name="Google Shape;100;p20"/>
          <p:cNvSpPr txBox="1"/>
          <p:nvPr/>
        </p:nvSpPr>
        <p:spPr>
          <a:xfrm>
            <a:off x="3319700" y="4471400"/>
            <a:ext cx="2768400" cy="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Carrie Chapman Catt</a:t>
            </a:r>
            <a:endParaRPr/>
          </a:p>
        </p:txBody>
      </p:sp>
      <p:sp>
        <p:nvSpPr>
          <p:cNvPr id="101" name="Google Shape;101;p20"/>
          <p:cNvSpPr txBox="1"/>
          <p:nvPr/>
        </p:nvSpPr>
        <p:spPr>
          <a:xfrm>
            <a:off x="6337575" y="4442625"/>
            <a:ext cx="24273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Rachel Foster Avery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107525" y="58625"/>
            <a:ext cx="7333550" cy="5028725"/>
          </a:xfrm>
          <a:prstGeom prst="rect">
            <a:avLst/>
          </a:prstGeom>
          <a:noFill/>
          <a:ln>
            <a:noFill/>
          </a:ln>
        </p:spPr>
      </p:pic>
      <p:sp>
        <p:nvSpPr>
          <p:cNvPr id="107" name="Google Shape;107;p21"/>
          <p:cNvSpPr txBox="1"/>
          <p:nvPr/>
        </p:nvSpPr>
        <p:spPr>
          <a:xfrm>
            <a:off x="7570975" y="58625"/>
            <a:ext cx="1430100" cy="224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Group of State Presidents and Officers of the N.A.W.S.A. at National Convention, 1892. </a:t>
            </a:r>
            <a:r>
              <a:rPr lang="en" sz="900">
                <a:solidFill>
                  <a:schemeClr val="dk1"/>
                </a:solidFill>
              </a:rPr>
              <a:t>Courtesy of Bryn Mawr Special Collections.</a:t>
            </a:r>
            <a:endParaRPr sz="900">
              <a:solidFill>
                <a:schemeClr val="dk1"/>
              </a:solidFill>
            </a:endParaRPr>
          </a:p>
          <a:p>
            <a:pPr indent="0" lvl="0" marL="0" rtl="0" algn="l">
              <a:spcBef>
                <a:spcPts val="0"/>
              </a:spcBef>
              <a:spcAft>
                <a:spcPts val="0"/>
              </a:spcAft>
              <a:buNone/>
            </a:pPr>
            <a:r>
              <a:t/>
            </a:r>
            <a:endParaRPr/>
          </a:p>
        </p:txBody>
      </p:sp>
      <p:sp>
        <p:nvSpPr>
          <p:cNvPr id="108" name="Google Shape;108;p21"/>
          <p:cNvSpPr txBox="1"/>
          <p:nvPr/>
        </p:nvSpPr>
        <p:spPr>
          <a:xfrm>
            <a:off x="7570975" y="3077550"/>
            <a:ext cx="1430100" cy="13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5. Susan B. Anthony, Pres.</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7. Rev. Anna Howard Shaw, VP</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10. Sarah M. Kimball, Utah</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12. Emmeline Wells, Pres. Utah</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31. Emily S. Richards, Utah</a:t>
            </a:r>
            <a:endParaRPr sz="1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18267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National Association of Colored Women’s Clubs (NACWC)</a:t>
            </a:r>
            <a:endParaRPr sz="2400"/>
          </a:p>
        </p:txBody>
      </p:sp>
      <p:pic>
        <p:nvPicPr>
          <p:cNvPr id="114" name="Google Shape;114;p22"/>
          <p:cNvPicPr preferRelativeResize="0"/>
          <p:nvPr/>
        </p:nvPicPr>
        <p:blipFill>
          <a:blip r:embed="rId4">
            <a:alphaModFix/>
          </a:blip>
          <a:stretch>
            <a:fillRect/>
          </a:stretch>
        </p:blipFill>
        <p:spPr>
          <a:xfrm>
            <a:off x="1253975" y="1066800"/>
            <a:ext cx="6689875" cy="3748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2355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Leaders</a:t>
            </a:r>
            <a:endParaRPr/>
          </a:p>
        </p:txBody>
      </p:sp>
      <p:pic>
        <p:nvPicPr>
          <p:cNvPr id="120" name="Google Shape;120;p23"/>
          <p:cNvPicPr preferRelativeResize="0"/>
          <p:nvPr/>
        </p:nvPicPr>
        <p:blipFill>
          <a:blip r:embed="rId3">
            <a:alphaModFix/>
          </a:blip>
          <a:stretch>
            <a:fillRect/>
          </a:stretch>
        </p:blipFill>
        <p:spPr>
          <a:xfrm>
            <a:off x="3444474" y="1017725"/>
            <a:ext cx="2523661" cy="3604239"/>
          </a:xfrm>
          <a:prstGeom prst="rect">
            <a:avLst/>
          </a:prstGeom>
          <a:noFill/>
          <a:ln>
            <a:noFill/>
          </a:ln>
        </p:spPr>
      </p:pic>
      <p:pic>
        <p:nvPicPr>
          <p:cNvPr id="121" name="Google Shape;121;p23"/>
          <p:cNvPicPr preferRelativeResize="0"/>
          <p:nvPr/>
        </p:nvPicPr>
        <p:blipFill>
          <a:blip r:embed="rId4">
            <a:alphaModFix/>
          </a:blip>
          <a:stretch>
            <a:fillRect/>
          </a:stretch>
        </p:blipFill>
        <p:spPr>
          <a:xfrm>
            <a:off x="6253127" y="228600"/>
            <a:ext cx="2662274" cy="3308475"/>
          </a:xfrm>
          <a:prstGeom prst="rect">
            <a:avLst/>
          </a:prstGeom>
          <a:noFill/>
          <a:ln>
            <a:noFill/>
          </a:ln>
        </p:spPr>
      </p:pic>
      <p:pic>
        <p:nvPicPr>
          <p:cNvPr id="122" name="Google Shape;122;p23"/>
          <p:cNvPicPr preferRelativeResize="0"/>
          <p:nvPr/>
        </p:nvPicPr>
        <p:blipFill>
          <a:blip r:embed="rId5">
            <a:alphaModFix/>
          </a:blip>
          <a:stretch>
            <a:fillRect/>
          </a:stretch>
        </p:blipFill>
        <p:spPr>
          <a:xfrm>
            <a:off x="260699" y="733813"/>
            <a:ext cx="2923475" cy="3675875"/>
          </a:xfrm>
          <a:prstGeom prst="rect">
            <a:avLst/>
          </a:prstGeom>
          <a:noFill/>
          <a:ln>
            <a:noFill/>
          </a:ln>
        </p:spPr>
      </p:pic>
      <p:sp>
        <p:nvSpPr>
          <p:cNvPr id="123" name="Google Shape;123;p23"/>
          <p:cNvSpPr txBox="1"/>
          <p:nvPr/>
        </p:nvSpPr>
        <p:spPr>
          <a:xfrm>
            <a:off x="328075" y="4307850"/>
            <a:ext cx="2662200" cy="44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rPr>
              <a:t>Mary Church Terrell</a:t>
            </a:r>
            <a:endParaRPr/>
          </a:p>
        </p:txBody>
      </p:sp>
      <p:sp>
        <p:nvSpPr>
          <p:cNvPr id="124" name="Google Shape;124;p23"/>
          <p:cNvSpPr txBox="1"/>
          <p:nvPr/>
        </p:nvSpPr>
        <p:spPr>
          <a:xfrm>
            <a:off x="3542750" y="4706400"/>
            <a:ext cx="2493000" cy="36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Ida B. Wells-Barnett</a:t>
            </a:r>
            <a:endParaRPr sz="1800">
              <a:solidFill>
                <a:schemeClr val="dk2"/>
              </a:solidFill>
            </a:endParaRPr>
          </a:p>
          <a:p>
            <a:pPr indent="0" lvl="0" marL="0" rtl="0" algn="l">
              <a:spcBef>
                <a:spcPts val="1600"/>
              </a:spcBef>
              <a:spcAft>
                <a:spcPts val="0"/>
              </a:spcAft>
              <a:buNone/>
            </a:pPr>
            <a:r>
              <a:t/>
            </a:r>
            <a:endParaRPr/>
          </a:p>
        </p:txBody>
      </p:sp>
      <p:sp>
        <p:nvSpPr>
          <p:cNvPr id="125" name="Google Shape;125;p23"/>
          <p:cNvSpPr txBox="1"/>
          <p:nvPr/>
        </p:nvSpPr>
        <p:spPr>
          <a:xfrm>
            <a:off x="6325625" y="3602875"/>
            <a:ext cx="2523600" cy="36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rPr>
              <a:t>Frances E. W. Harper</a:t>
            </a:r>
            <a:endParaRPr/>
          </a:p>
        </p:txBody>
      </p:sp>
      <p:sp>
        <p:nvSpPr>
          <p:cNvPr id="126" name="Google Shape;126;p23"/>
          <p:cNvSpPr txBox="1"/>
          <p:nvPr/>
        </p:nvSpPr>
        <p:spPr>
          <a:xfrm>
            <a:off x="6781800" y="4838800"/>
            <a:ext cx="2573400" cy="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All images courtesy of Library of Congress</a:t>
            </a:r>
            <a:endParaRPr sz="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5024700" y="76200"/>
            <a:ext cx="3942573" cy="4707575"/>
          </a:xfrm>
          <a:prstGeom prst="rect">
            <a:avLst/>
          </a:prstGeom>
          <a:noFill/>
          <a:ln>
            <a:noFill/>
          </a:ln>
        </p:spPr>
      </p:pic>
      <p:pic>
        <p:nvPicPr>
          <p:cNvPr id="132" name="Google Shape;132;p24"/>
          <p:cNvPicPr preferRelativeResize="0"/>
          <p:nvPr/>
        </p:nvPicPr>
        <p:blipFill>
          <a:blip r:embed="rId4">
            <a:alphaModFix/>
          </a:blip>
          <a:stretch>
            <a:fillRect/>
          </a:stretch>
        </p:blipFill>
        <p:spPr>
          <a:xfrm>
            <a:off x="377201" y="76200"/>
            <a:ext cx="3571549" cy="4501450"/>
          </a:xfrm>
          <a:prstGeom prst="rect">
            <a:avLst/>
          </a:prstGeom>
          <a:noFill/>
          <a:ln>
            <a:noFill/>
          </a:ln>
        </p:spPr>
      </p:pic>
      <p:sp>
        <p:nvSpPr>
          <p:cNvPr id="133" name="Google Shape;133;p24"/>
          <p:cNvSpPr txBox="1"/>
          <p:nvPr/>
        </p:nvSpPr>
        <p:spPr>
          <a:xfrm>
            <a:off x="381000" y="4606950"/>
            <a:ext cx="35463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777777"/>
                </a:solidFill>
              </a:rPr>
              <a:t>Josephine St. Pierre Ruffin</a:t>
            </a:r>
            <a:r>
              <a:rPr lang="en">
                <a:solidFill>
                  <a:srgbClr val="777777"/>
                </a:solidFill>
              </a:rPr>
              <a:t>. </a:t>
            </a:r>
            <a:r>
              <a:rPr lang="en" sz="1000">
                <a:solidFill>
                  <a:srgbClr val="777777"/>
                </a:solidFill>
              </a:rPr>
              <a:t>Courtesy of New York Public Library.</a:t>
            </a:r>
            <a:endParaRPr sz="1000">
              <a:solidFill>
                <a:srgbClr val="777777"/>
              </a:solidFill>
            </a:endParaRPr>
          </a:p>
        </p:txBody>
      </p:sp>
      <p:sp>
        <p:nvSpPr>
          <p:cNvPr id="134" name="Google Shape;134;p24"/>
          <p:cNvSpPr txBox="1"/>
          <p:nvPr/>
        </p:nvSpPr>
        <p:spPr>
          <a:xfrm>
            <a:off x="5064800" y="4836275"/>
            <a:ext cx="4172400" cy="2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777777"/>
                </a:solidFill>
              </a:rPr>
              <a:t>Courtesy of National Museum of African American History &amp; Culture </a:t>
            </a:r>
            <a:endParaRPr sz="1000">
              <a:solidFill>
                <a:srgbClr val="77777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