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ora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bold.fntdata"/><Relationship Id="rId11" Type="http://schemas.openxmlformats.org/officeDocument/2006/relationships/slide" Target="slides/slide5.xml"/><Relationship Id="rId22" Type="http://schemas.openxmlformats.org/officeDocument/2006/relationships/font" Target="fonts/Lora-boldItalic.fntdata"/><Relationship Id="rId10" Type="http://schemas.openxmlformats.org/officeDocument/2006/relationships/slide" Target="slides/slide4.xml"/><Relationship Id="rId21" Type="http://schemas.openxmlformats.org/officeDocument/2006/relationships/font" Target="fonts/Lora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Lor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13b81081f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13b81081f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413b81081f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aa5989b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aa5989b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aa5989b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aa5989b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3b81081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3b81081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3b81081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3b81081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13b81081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13b81081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3b81081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13b81081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13b81081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13b81081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13b81081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13b81081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13b81081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13b81081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13b8108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13b8108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Amendment</a:t>
            </a:r>
            <a:endParaRPr/>
          </a:p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</a:t>
            </a:r>
            <a:r>
              <a:rPr lang="en">
                <a:highlight>
                  <a:srgbClr val="FFFFFF"/>
                </a:highlight>
              </a:rPr>
              <a:t>(noun) a change in the words or meaning of a law or document (such as a constitution)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The 19th </a:t>
            </a:r>
            <a:r>
              <a:rPr b="1" i="1" lang="en">
                <a:highlight>
                  <a:srgbClr val="FFFFFF"/>
                </a:highlight>
              </a:rPr>
              <a:t>Amendment</a:t>
            </a:r>
            <a:r>
              <a:rPr i="1" lang="en">
                <a:highlight>
                  <a:srgbClr val="FFFFFF"/>
                </a:highlight>
              </a:rPr>
              <a:t> in the U.S. Constitution grants women voting rights.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125" y="263850"/>
            <a:ext cx="3109000" cy="464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Suffragist</a:t>
            </a:r>
            <a:endParaRPr/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311700" y="1152469"/>
            <a:ext cx="376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</a:t>
            </a:r>
            <a:r>
              <a:rPr lang="en">
                <a:highlight>
                  <a:srgbClr val="FFFFFF"/>
                </a:highlight>
              </a:rPr>
              <a:t>(noun) a person who worked to get voting rights for women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highlight>
                  <a:srgbClr val="FFFFFF"/>
                </a:highlight>
              </a:rPr>
              <a:t>Many Utah women were </a:t>
            </a:r>
            <a:r>
              <a:rPr b="1" i="1" lang="en">
                <a:highlight>
                  <a:srgbClr val="FFFFFF"/>
                </a:highlight>
              </a:rPr>
              <a:t>suffragists</a:t>
            </a:r>
            <a:r>
              <a:rPr i="1" lang="en">
                <a:highlight>
                  <a:srgbClr val="FFFFFF"/>
                </a:highlight>
              </a:rPr>
              <a:t> who actively fought for suffrage.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2" name="Google Shape;172;p34"/>
          <p:cNvPicPr preferRelativeResize="0"/>
          <p:nvPr/>
        </p:nvPicPr>
        <p:blipFill rotWithShape="1">
          <a:blip r:embed="rId3">
            <a:alphaModFix/>
          </a:blip>
          <a:srcRect b="0" l="14770" r="0" t="14770"/>
          <a:stretch/>
        </p:blipFill>
        <p:spPr>
          <a:xfrm>
            <a:off x="4080675" y="478127"/>
            <a:ext cx="4949027" cy="36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4"/>
          <p:cNvSpPr txBox="1"/>
          <p:nvPr/>
        </p:nvSpPr>
        <p:spPr>
          <a:xfrm>
            <a:off x="4133213" y="4219575"/>
            <a:ext cx="4698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National and Utah </a:t>
            </a:r>
            <a:r>
              <a:rPr b="1" lang="en" sz="1200">
                <a:solidFill>
                  <a:srgbClr val="545454"/>
                </a:solidFill>
              </a:rPr>
              <a:t>suffragists</a:t>
            </a:r>
            <a:r>
              <a:rPr lang="en" sz="1200">
                <a:solidFill>
                  <a:srgbClr val="545454"/>
                </a:solidFill>
              </a:rPr>
              <a:t> with Utah Senator Smoot in August 1915. Photo courtesy of National Woman’s Party.</a:t>
            </a:r>
            <a:endParaRPr sz="12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Moderates </a:t>
            </a:r>
            <a:endParaRPr/>
          </a:p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(noun) People who are assumed to “listen to reason;” committed to “friendly persuasion;” push social norms a little, but still within levels of respectability.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Carrie Chapman Catt was a leading suffragist who was considered more </a:t>
            </a:r>
            <a:r>
              <a:rPr b="1" i="1" lang="en"/>
              <a:t>moderate</a:t>
            </a:r>
            <a:r>
              <a:rPr i="1" lang="en"/>
              <a:t>; she favored continuing to use tactics that had been used during previous decades and keep herself in the good favor of male leaders.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5029200" y="4551200"/>
            <a:ext cx="36429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Carrie Chapman Catt sometime between 1909 and 1932. Courtesy of Library of Congress. </a:t>
            </a:r>
            <a:endParaRPr sz="1200">
              <a:solidFill>
                <a:srgbClr val="545454"/>
              </a:solidFill>
            </a:endParaRPr>
          </a:p>
        </p:txBody>
      </p:sp>
      <p:pic>
        <p:nvPicPr>
          <p:cNvPr id="181" name="Google Shape;1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05400"/>
            <a:ext cx="3567775" cy="44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Radicals or Militants</a:t>
            </a:r>
            <a:endParaRPr/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311700" y="767925"/>
            <a:ext cx="43977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(noun) People who express greater degrees of dissatisfaction than moderates; they tend to be more “combative” and push more against social norms and ideas; more extreme.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Radicals tend to make moderates look more conservative or acceptable.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Alice Paul was considered </a:t>
            </a:r>
            <a:r>
              <a:rPr b="1" i="1" lang="en"/>
              <a:t>militant</a:t>
            </a:r>
            <a:r>
              <a:rPr i="1" lang="en"/>
              <a:t> because of her White House protests.</a:t>
            </a:r>
            <a:endParaRPr i="1"/>
          </a:p>
        </p:txBody>
      </p:sp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100" y="173975"/>
            <a:ext cx="3162099" cy="43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5428650" y="4608600"/>
            <a:ext cx="31620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Alice Paul. Courtesy of Library of Congress.</a:t>
            </a:r>
            <a:endParaRPr sz="12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 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Definition: (noun) a ticket or piece of paper used to vote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Seraph Young was the first woman in the modern United States to cast a legal </a:t>
            </a:r>
            <a:r>
              <a:rPr b="1" i="1" lang="en">
                <a:highlight>
                  <a:srgbClr val="FFFFFF"/>
                </a:highlight>
              </a:rPr>
              <a:t>ballot</a:t>
            </a:r>
            <a:r>
              <a:rPr i="1" lang="en">
                <a:highlight>
                  <a:srgbClr val="FFFFFF"/>
                </a:highlight>
              </a:rPr>
              <a:t> in an election.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180775"/>
            <a:ext cx="3161450" cy="4886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5469375" y="4771450"/>
            <a:ext cx="26736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454"/>
                </a:solidFill>
              </a:rPr>
              <a:t>Illustration by Brooke Smart</a:t>
            </a:r>
            <a:endParaRPr sz="10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 </a:t>
            </a:r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152475"/>
            <a:ext cx="447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Definition: (noun) a series of events designed to influence voters in an election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Suffragists like Susan B. Anthony led the </a:t>
            </a:r>
            <a:r>
              <a:rPr b="1" i="1" lang="en">
                <a:highlight>
                  <a:srgbClr val="FFFFFF"/>
                </a:highlight>
              </a:rPr>
              <a:t>campaign </a:t>
            </a:r>
            <a:r>
              <a:rPr i="1" lang="en">
                <a:highlight>
                  <a:srgbClr val="FFFFFF"/>
                </a:highlight>
              </a:rPr>
              <a:t>for women’s voting rights</a:t>
            </a:r>
            <a:r>
              <a:rPr lang="en">
                <a:highlight>
                  <a:srgbClr val="FFFFFF"/>
                </a:highlight>
              </a:rPr>
              <a:t>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Definition: (verb) to take part in a series of events to influence voters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Suffragists</a:t>
            </a:r>
            <a:r>
              <a:rPr b="1" i="1" lang="en">
                <a:highlight>
                  <a:srgbClr val="FFFFFF"/>
                </a:highlight>
              </a:rPr>
              <a:t> campaigned</a:t>
            </a:r>
            <a:r>
              <a:rPr i="1" lang="en">
                <a:highlight>
                  <a:srgbClr val="FFFFFF"/>
                </a:highlight>
              </a:rPr>
              <a:t> for women’s voting rights.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600" y="789125"/>
            <a:ext cx="4050000" cy="3790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4967225" y="4717175"/>
            <a:ext cx="3935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454"/>
                </a:solidFill>
              </a:rPr>
              <a:t>Courtesy of Library of Congress.</a:t>
            </a:r>
            <a:endParaRPr sz="10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Delegate</a:t>
            </a:r>
            <a:endParaRPr/>
          </a:p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Definition: (noun) a representative who votes on behalf of others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Susa Young Gates was one of many </a:t>
            </a:r>
            <a:r>
              <a:rPr b="1" i="1" lang="en">
                <a:highlight>
                  <a:srgbClr val="FFFFFF"/>
                </a:highlight>
              </a:rPr>
              <a:t>delegates </a:t>
            </a:r>
            <a:r>
              <a:rPr i="1" lang="en">
                <a:highlight>
                  <a:srgbClr val="FFFFFF"/>
                </a:highlight>
              </a:rPr>
              <a:t>representing the women of Utah at national suffrage conventions.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140525"/>
            <a:ext cx="3460800" cy="44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4980800" y="4629500"/>
            <a:ext cx="34608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Susa Young Gates. Courtesy of Utah State Historical Society.</a:t>
            </a:r>
            <a:endParaRPr sz="12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15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Franchise</a:t>
            </a:r>
            <a:endParaRPr/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311700" y="863550"/>
            <a:ext cx="473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(noun) the right to vote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(a synonym of </a:t>
            </a:r>
            <a:r>
              <a:rPr i="1" lang="en"/>
              <a:t>suffrage</a:t>
            </a:r>
            <a:r>
              <a:rPr lang="en"/>
              <a:t>, a more formal word choice)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19th Amendment granted the </a:t>
            </a:r>
            <a:r>
              <a:rPr b="1" i="1" lang="en"/>
              <a:t>franchise </a:t>
            </a:r>
            <a:r>
              <a:rPr i="1" lang="en"/>
              <a:t>to women. Also, The </a:t>
            </a:r>
            <a:r>
              <a:rPr b="1" i="1" lang="en"/>
              <a:t>franchisement</a:t>
            </a:r>
            <a:r>
              <a:rPr i="1" lang="en"/>
              <a:t> was granted to women by the 19th Amendment.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(verb) to give the right to vote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19th Amendment </a:t>
            </a:r>
            <a:r>
              <a:rPr b="1" i="1" lang="en"/>
              <a:t>franchised</a:t>
            </a:r>
            <a:r>
              <a:rPr i="1" lang="en"/>
              <a:t> women.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votepostagestamp.jpg"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675" y="629175"/>
            <a:ext cx="3484626" cy="357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Lobby</a:t>
            </a:r>
            <a:endParaRPr/>
          </a:p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Definition: (verb) to try to influence government officials to make decisions for or against something.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Suffragists </a:t>
            </a:r>
            <a:r>
              <a:rPr b="1" i="1" lang="en">
                <a:highlight>
                  <a:srgbClr val="FFFFFF"/>
                </a:highlight>
              </a:rPr>
              <a:t>lobbied </a:t>
            </a:r>
            <a:r>
              <a:rPr i="1" lang="en">
                <a:highlight>
                  <a:srgbClr val="FFFFFF"/>
                </a:highlight>
              </a:rPr>
              <a:t>Congress to grant women’s suffrage.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865" y="517050"/>
            <a:ext cx="452673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/>
        </p:nvSpPr>
        <p:spPr>
          <a:xfrm>
            <a:off x="4505800" y="4079325"/>
            <a:ext cx="44106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Emmeline Wells, leading Utah suffragist (left), with Governor Spry (center) to get his support for a federal women’s suffrage amendment on February 16, 1916. Courtesy of Utah State Historical Society.</a:t>
            </a:r>
            <a:endParaRPr sz="12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Petition</a:t>
            </a:r>
            <a:endParaRPr/>
          </a:p>
        </p:txBody>
      </p:sp>
      <p:sp>
        <p:nvSpPr>
          <p:cNvPr id="146" name="Google Shape;146;p31"/>
          <p:cNvSpPr txBox="1"/>
          <p:nvPr>
            <p:ph idx="1" type="body"/>
          </p:nvPr>
        </p:nvSpPr>
        <p:spPr>
          <a:xfrm>
            <a:off x="311700" y="847675"/>
            <a:ext cx="475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Definition: (noun) a written document that people sign to show that they want a person or organization to do or change something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Suffragists wrote </a:t>
            </a:r>
            <a:r>
              <a:rPr b="1" i="1" lang="en">
                <a:highlight>
                  <a:srgbClr val="FFFFFF"/>
                </a:highlight>
              </a:rPr>
              <a:t>petition</a:t>
            </a:r>
            <a:r>
              <a:rPr i="1" lang="en">
                <a:highlight>
                  <a:srgbClr val="FFFFFF"/>
                </a:highlight>
              </a:rPr>
              <a:t>s to convince lawmakers to pass a women’s suffrage amendment.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FF"/>
                </a:highlight>
              </a:rPr>
              <a:t>Definition: (verb) to ask a person, group, or organization for something in a formal way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Suffragists </a:t>
            </a:r>
            <a:r>
              <a:rPr b="1" i="1" lang="en">
                <a:highlight>
                  <a:srgbClr val="FFFFFF"/>
                </a:highlight>
              </a:rPr>
              <a:t>petitioned</a:t>
            </a:r>
            <a:r>
              <a:rPr i="1" lang="en">
                <a:highlight>
                  <a:srgbClr val="FFFFFF"/>
                </a:highlight>
              </a:rPr>
              <a:t> Congress to pass women’s suffrage legislation.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100" y="87550"/>
            <a:ext cx="2770825" cy="435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5265800" y="4393575"/>
            <a:ext cx="35664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45454"/>
                </a:solidFill>
              </a:rPr>
              <a:t>Suffrage petition to U.S. Congress from American Woman Suffrage Association, 1871. </a:t>
            </a:r>
            <a:r>
              <a:rPr lang="en" sz="1000">
                <a:solidFill>
                  <a:srgbClr val="545454"/>
                </a:solidFill>
                <a:highlight>
                  <a:srgbClr val="FFFFFF"/>
                </a:highlight>
              </a:rPr>
              <a:t>Source: Record Group 233 Records of the U.S. House of Representatives National Archives and Records Administration.</a:t>
            </a:r>
            <a:endParaRPr sz="1000">
              <a:solidFill>
                <a:srgbClr val="54545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Ratify </a:t>
            </a:r>
            <a:endParaRPr/>
          </a:p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</a:rPr>
              <a:t>Definition: (verb) to make official by voting for and signing (a constitutional amendment)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highlight>
                  <a:srgbClr val="FFFFFF"/>
                </a:highlight>
              </a:rPr>
              <a:t>In August 1920, the 19th Amendment granting women’s voting rights was </a:t>
            </a:r>
            <a:r>
              <a:rPr b="1" i="1" lang="en">
                <a:highlight>
                  <a:srgbClr val="FFFFFF"/>
                </a:highlight>
              </a:rPr>
              <a:t>ratified</a:t>
            </a:r>
            <a:r>
              <a:rPr i="1" lang="en">
                <a:highlight>
                  <a:srgbClr val="FFFFFF"/>
                </a:highlight>
              </a:rPr>
              <a:t> by three-fourths of the states.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23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179" y="519774"/>
            <a:ext cx="4632422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2"/>
          <p:cNvSpPr txBox="1"/>
          <p:nvPr/>
        </p:nvSpPr>
        <p:spPr>
          <a:xfrm>
            <a:off x="4465100" y="3988550"/>
            <a:ext cx="45264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45454"/>
                </a:solidFill>
              </a:rPr>
              <a:t>The Tennessee Senate voting on the 19th Amendment on August 18, 1920--the 36th and last vote needed to ratify the amendment.</a:t>
            </a:r>
            <a:endParaRPr sz="1200">
              <a:solidFill>
                <a:srgbClr val="54545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Suffrage</a:t>
            </a:r>
            <a:endParaRPr/>
          </a:p>
        </p:txBody>
      </p:sp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311700" y="1152475"/>
            <a:ext cx="475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right to vote in a political election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During the women’s </a:t>
            </a:r>
            <a:r>
              <a:rPr b="1" i="1" lang="en"/>
              <a:t>suffrage</a:t>
            </a:r>
            <a:r>
              <a:rPr i="1" lang="en"/>
              <a:t> movement, women fought for and won the right to vote in political elections.</a:t>
            </a:r>
            <a:endParaRPr i="1"/>
          </a:p>
        </p:txBody>
      </p:sp>
      <p:pic>
        <p:nvPicPr>
          <p:cNvPr descr="Equal_Suffrage_Votes_For_Women_1915_Jambalaya.jpg"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500" y="216425"/>
            <a:ext cx="3608700" cy="1872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ting_Rights_for_Women.jpg" id="164" name="Google Shape;1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187" y="2317038"/>
            <a:ext cx="1811332" cy="252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