
<file path=[Content_Types].xml><?xml version="1.0" encoding="utf-8"?>
<Types xmlns="http://schemas.openxmlformats.org/package/2006/content-types">
  <Default Extension="xml" ContentType="application/xml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0" r:id="rId1"/>
  </p:sldMasterIdLst>
  <p:notesMasterIdLst>
    <p:notesMasterId r:id="rId13"/>
  </p:notesMasterIdLst>
  <p:sldIdLst>
    <p:sldId id="288" r:id="rId2"/>
    <p:sldId id="289" r:id="rId3"/>
    <p:sldId id="290" r:id="rId4"/>
    <p:sldId id="291" r:id="rId5"/>
    <p:sldId id="292" r:id="rId6"/>
    <p:sldId id="293" r:id="rId7"/>
    <p:sldId id="294" r:id="rId8"/>
    <p:sldId id="295" r:id="rId9"/>
    <p:sldId id="296" r:id="rId10"/>
    <p:sldId id="297" r:id="rId11"/>
    <p:sldId id="298" r:id="rId12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>
        <p:scale>
          <a:sx n="100" d="100"/>
          <a:sy n="100" d="100"/>
        </p:scale>
        <p:origin x="-72" y="-80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notesMaster" Target="notesMasters/notesMaster1.xml"/><Relationship Id="rId14" Type="http://schemas.openxmlformats.org/officeDocument/2006/relationships/printerSettings" Target="printerSettings/printerSettings1.bin"/><Relationship Id="rId15" Type="http://schemas.openxmlformats.org/officeDocument/2006/relationships/presProps" Target="presProps.xml"/><Relationship Id="rId16" Type="http://schemas.openxmlformats.org/officeDocument/2006/relationships/viewProps" Target="viewProps.xml"/><Relationship Id="rId17" Type="http://schemas.openxmlformats.org/officeDocument/2006/relationships/theme" Target="theme/theme1.xml"/><Relationship Id="rId18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Shape 4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Shape 5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6" name="Shape 6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093481832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3" name="Shape 38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4" name="Shape 384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5" name="Shape 385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1</a:t>
            </a:fld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7" name="Shape 437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38" name="Shape 438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 i="1">
                <a:latin typeface="Arial"/>
                <a:ea typeface="Arial"/>
                <a:cs typeface="Arial"/>
                <a:sym typeface="Arial"/>
              </a:rPr>
              <a:t>Woman’s Journal</a:t>
            </a:r>
            <a:r>
              <a:rPr lang="en-US" sz="1100">
                <a:latin typeface="Arial"/>
                <a:ea typeface="Arial"/>
                <a:cs typeface="Arial"/>
                <a:sym typeface="Arial"/>
              </a:rPr>
              <a:t>, front cover, 1912</a:t>
            </a:r>
            <a:endParaRPr sz="1100">
              <a:latin typeface="Arial"/>
              <a:ea typeface="Arial"/>
              <a:cs typeface="Arial"/>
              <a:sym typeface="Arial"/>
            </a:endParaRP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>
                <a:latin typeface="Arial"/>
                <a:ea typeface="Arial"/>
                <a:cs typeface="Arial"/>
                <a:sym typeface="Arial"/>
              </a:rPr>
              <a:t>“Conquerors”</a:t>
            </a:r>
            <a:endParaRPr sz="110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9" name="Shape 439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10</a:t>
            </a:fld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3" name="Shape 44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44" name="Shape 444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 i="1">
                <a:latin typeface="Arial"/>
                <a:ea typeface="Arial"/>
                <a:cs typeface="Arial"/>
                <a:sym typeface="Arial"/>
              </a:rPr>
              <a:t>Judge</a:t>
            </a:r>
            <a:r>
              <a:rPr lang="en-US" sz="1100">
                <a:latin typeface="Arial"/>
                <a:ea typeface="Arial"/>
                <a:cs typeface="Arial"/>
                <a:sym typeface="Arial"/>
              </a:rPr>
              <a:t>, front cover, 1913</a:t>
            </a:r>
            <a:endParaRPr sz="1100">
              <a:latin typeface="Arial"/>
              <a:ea typeface="Arial"/>
              <a:cs typeface="Arial"/>
              <a:sym typeface="Arial"/>
            </a:endParaRP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>
                <a:latin typeface="Arial"/>
                <a:ea typeface="Arial"/>
                <a:cs typeface="Arial"/>
                <a:sym typeface="Arial"/>
              </a:rPr>
              <a:t>Caption: “Meanwhile the ladies have been having a perfectly lovely time”</a:t>
            </a:r>
            <a:endParaRPr sz="110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5" name="Shape 445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11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" name="Shape 389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0" name="Shape 390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>
                <a:latin typeface="Arial"/>
                <a:ea typeface="Arial"/>
                <a:cs typeface="Arial"/>
                <a:sym typeface="Arial"/>
              </a:rPr>
              <a:t>Rodney Thomson, “Militants,” (1913)</a:t>
            </a:r>
            <a:endParaRPr sz="1100">
              <a:latin typeface="Arial"/>
              <a:ea typeface="Arial"/>
              <a:cs typeface="Arial"/>
              <a:sym typeface="Arial"/>
            </a:endParaRPr>
          </a:p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>
                <a:latin typeface="Arial"/>
                <a:ea typeface="Arial"/>
                <a:cs typeface="Arial"/>
                <a:sym typeface="Arial"/>
              </a:rPr>
              <a:t>Captions: “As they are”</a:t>
            </a:r>
            <a:endParaRPr sz="1100">
              <a:latin typeface="Arial"/>
              <a:ea typeface="Arial"/>
              <a:cs typeface="Arial"/>
              <a:sym typeface="Arial"/>
            </a:endParaRPr>
          </a:p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>
                <a:latin typeface="Arial"/>
                <a:ea typeface="Arial"/>
                <a:cs typeface="Arial"/>
                <a:sym typeface="Arial"/>
              </a:rPr>
              <a:t>“As they think they are”</a:t>
            </a:r>
            <a:endParaRPr sz="1100">
              <a:latin typeface="Arial"/>
              <a:ea typeface="Arial"/>
              <a:cs typeface="Arial"/>
              <a:sym typeface="Arial"/>
            </a:endParaRP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>
                <a:latin typeface="Arial"/>
                <a:ea typeface="Arial"/>
                <a:cs typeface="Arial"/>
                <a:sym typeface="Arial"/>
              </a:rPr>
              <a:t>“As they appear to the police and shopkeepers”</a:t>
            </a:r>
            <a:endParaRPr sz="1100">
              <a:latin typeface="Arial"/>
              <a:ea typeface="Arial"/>
              <a:cs typeface="Arial"/>
              <a:sym typeface="Arial"/>
            </a:endParaRPr>
          </a:p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1" name="Shape 391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2</a:t>
            </a:fld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5" name="Shape 395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6" name="Shape 396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>
                <a:latin typeface="Arial"/>
                <a:ea typeface="Arial"/>
                <a:cs typeface="Arial"/>
                <a:sym typeface="Arial"/>
              </a:rPr>
              <a:t>Artist unknown,</a:t>
            </a:r>
            <a:r>
              <a:rPr lang="en-US" sz="1100" i="1">
                <a:latin typeface="Arial"/>
                <a:ea typeface="Arial"/>
                <a:cs typeface="Arial"/>
                <a:sym typeface="Arial"/>
              </a:rPr>
              <a:t> “Female Suffrage,” Frank Leslie’s Illustrated Newspaper</a:t>
            </a:r>
            <a:r>
              <a:rPr lang="en-US" sz="1100">
                <a:latin typeface="Arial"/>
                <a:ea typeface="Arial"/>
                <a:cs typeface="Arial"/>
                <a:sym typeface="Arial"/>
              </a:rPr>
              <a:t>, front cover, 1869</a:t>
            </a:r>
            <a:endParaRPr sz="1100">
              <a:latin typeface="Arial"/>
              <a:ea typeface="Arial"/>
              <a:cs typeface="Arial"/>
              <a:sym typeface="Arial"/>
            </a:endParaRP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>
                <a:latin typeface="Arial"/>
                <a:ea typeface="Arial"/>
                <a:cs typeface="Arial"/>
                <a:sym typeface="Arial"/>
              </a:rPr>
              <a:t>Caption: “Wouldn’t it put just a little too much power into the hands of Brigham Young, and his tribe?”</a:t>
            </a:r>
            <a:endParaRPr sz="1100">
              <a:latin typeface="Arial"/>
              <a:ea typeface="Arial"/>
              <a:cs typeface="Arial"/>
              <a:sym typeface="Arial"/>
            </a:endParaRPr>
          </a:p>
          <a:p>
            <a:pPr marL="0" lvl="0" indent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100">
              <a:latin typeface="Arial"/>
              <a:ea typeface="Arial"/>
              <a:cs typeface="Arial"/>
              <a:sym typeface="Arial"/>
            </a:endParaRPr>
          </a:p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 sz="1100"/>
          </a:p>
        </p:txBody>
      </p:sp>
      <p:sp>
        <p:nvSpPr>
          <p:cNvPr id="397" name="Shape 397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3</a:t>
            </a:fld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1" name="Shape 401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2" name="Shape 402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 i="1"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Frank Leslie’s Illustrated Newspaper, </a:t>
            </a:r>
            <a:r>
              <a:rPr lang="en-US" sz="1100"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1871</a:t>
            </a:r>
            <a:endParaRPr sz="1100">
              <a:latin typeface="Arial"/>
              <a:ea typeface="Arial"/>
              <a:cs typeface="Arial"/>
              <a:sym typeface="Arial"/>
            </a:endParaRPr>
          </a:p>
          <a:p>
            <a:pPr marL="0" lvl="0" indent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100">
                <a:latin typeface="Arial"/>
                <a:ea typeface="Arial"/>
                <a:cs typeface="Arial"/>
                <a:sym typeface="Arial"/>
              </a:rPr>
              <a:t>Caption: “Washington, D.C.--The Judiciary Committee of the House of Representatives receiving a deputation of female suffragists, January 21--A lady delegate reading her account of favor of woman’s voting, on the basis of the fourteenth and fifteenth Constitutional amendments”</a:t>
            </a:r>
            <a:endParaRPr/>
          </a:p>
        </p:txBody>
      </p:sp>
      <p:sp>
        <p:nvSpPr>
          <p:cNvPr id="403" name="Shape 403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4</a:t>
            </a:fld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7" name="Shape 407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8" name="Shape 408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>
                <a:latin typeface="Arial"/>
                <a:ea typeface="Arial"/>
                <a:cs typeface="Arial"/>
                <a:sym typeface="Arial"/>
              </a:rPr>
              <a:t>Ovando James Hollister, “The Mormon Octopus Enslaving the Women of Utah,” J. H. Beadle, </a:t>
            </a:r>
            <a:r>
              <a:rPr lang="en-US" sz="1100" i="1">
                <a:latin typeface="Arial"/>
                <a:ea typeface="Arial"/>
                <a:cs typeface="Arial"/>
                <a:sym typeface="Arial"/>
              </a:rPr>
              <a:t>Polygamy; or, the Mysteries and Crimes of Mormonism,” </a:t>
            </a:r>
            <a:r>
              <a:rPr lang="en-US" sz="1100">
                <a:latin typeface="Arial"/>
                <a:ea typeface="Arial"/>
                <a:cs typeface="Arial"/>
                <a:sym typeface="Arial"/>
              </a:rPr>
              <a:t>1882</a:t>
            </a:r>
            <a:endParaRPr sz="110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9" name="Shape 409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5</a:t>
            </a:fld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3" name="Shape 41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14" name="Shape 414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>
                <a:latin typeface="Arial"/>
                <a:ea typeface="Arial"/>
                <a:cs typeface="Arial"/>
                <a:sym typeface="Arial"/>
              </a:rPr>
              <a:t>Artist unknown, “An Unsightly Object—Who Will Take the Axe and Hew It Down?”, </a:t>
            </a:r>
            <a:r>
              <a:rPr lang="en-US" sz="1100" i="1">
                <a:latin typeface="Arial"/>
                <a:ea typeface="Arial"/>
                <a:cs typeface="Arial"/>
                <a:sym typeface="Arial"/>
              </a:rPr>
              <a:t>The Judge</a:t>
            </a:r>
            <a:r>
              <a:rPr lang="en-US" sz="1100">
                <a:latin typeface="Arial"/>
                <a:ea typeface="Arial"/>
                <a:cs typeface="Arial"/>
                <a:sym typeface="Arial"/>
              </a:rPr>
              <a:t>, 1882</a:t>
            </a:r>
            <a:endParaRPr/>
          </a:p>
        </p:txBody>
      </p:sp>
      <p:sp>
        <p:nvSpPr>
          <p:cNvPr id="415" name="Shape 415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6</a:t>
            </a:fld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" name="Shape 419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20" name="Shape 420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>
                <a:latin typeface="Arial"/>
                <a:ea typeface="Arial"/>
                <a:cs typeface="Arial"/>
                <a:sym typeface="Arial"/>
              </a:rPr>
              <a:t>Artist unknown, “Great Sin of the Century,” </a:t>
            </a:r>
            <a:r>
              <a:rPr lang="en-US" sz="1100" i="1">
                <a:latin typeface="Arial"/>
                <a:ea typeface="Arial"/>
                <a:cs typeface="Arial"/>
                <a:sym typeface="Arial"/>
              </a:rPr>
              <a:t>Daily Graphic,</a:t>
            </a:r>
            <a:r>
              <a:rPr lang="en-US" sz="1100">
                <a:latin typeface="Arial"/>
                <a:ea typeface="Arial"/>
                <a:cs typeface="Arial"/>
                <a:sym typeface="Arial"/>
              </a:rPr>
              <a:t> 1883</a:t>
            </a:r>
            <a:endParaRPr sz="1100">
              <a:latin typeface="Arial"/>
              <a:ea typeface="Arial"/>
              <a:cs typeface="Arial"/>
              <a:sym typeface="Arial"/>
            </a:endParaRP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>
                <a:latin typeface="Arial"/>
                <a:ea typeface="Arial"/>
                <a:cs typeface="Arial"/>
                <a:sym typeface="Arial"/>
              </a:rPr>
              <a:t>Caption: “Uncle Sam: I’ll have to get a longer ladder before I can do anything with that chap.”</a:t>
            </a:r>
            <a:endParaRPr sz="110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1" name="Shape 421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7</a:t>
            </a:fld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5" name="Shape 425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26" name="Shape 426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>
                <a:latin typeface="Arial"/>
                <a:ea typeface="Arial"/>
                <a:cs typeface="Arial"/>
                <a:sym typeface="Arial"/>
              </a:rPr>
              <a:t>Artist unknown, “The Mormon Question. What is Uncle Sam Going to Do About It?”</a:t>
            </a:r>
            <a:r>
              <a:rPr lang="en-US" sz="1100" i="1">
                <a:latin typeface="Arial"/>
                <a:ea typeface="Arial"/>
                <a:cs typeface="Arial"/>
                <a:sym typeface="Arial"/>
              </a:rPr>
              <a:t> Daily Graphic, </a:t>
            </a:r>
            <a:r>
              <a:rPr lang="en-US" sz="1100">
                <a:latin typeface="Arial"/>
                <a:ea typeface="Arial"/>
                <a:cs typeface="Arial"/>
                <a:sym typeface="Arial"/>
              </a:rPr>
              <a:t>1883.</a:t>
            </a:r>
            <a:endParaRPr sz="1100">
              <a:latin typeface="Arial"/>
              <a:ea typeface="Arial"/>
              <a:cs typeface="Arial"/>
              <a:sym typeface="Arial"/>
            </a:endParaRPr>
          </a:p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>
                <a:latin typeface="Arial"/>
                <a:ea typeface="Arial"/>
                <a:cs typeface="Arial"/>
                <a:sym typeface="Arial"/>
              </a:rPr>
              <a:t>Caption: “The Mormon Question: What is Uncle Sam Going to Do About It?”</a:t>
            </a:r>
            <a:endParaRPr sz="110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7" name="Shape 427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8</a:t>
            </a:fld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1" name="Shape 431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32" name="Shape 432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>
                <a:latin typeface="Arial"/>
                <a:ea typeface="Arial"/>
                <a:cs typeface="Arial"/>
                <a:sym typeface="Arial"/>
              </a:rPr>
              <a:t>George Coffin, “The Apotheosis of Liberty,” </a:t>
            </a:r>
            <a:r>
              <a:rPr lang="en-US" sz="1100" i="1">
                <a:latin typeface="Arial"/>
                <a:ea typeface="Arial"/>
                <a:cs typeface="Arial"/>
                <a:sym typeface="Arial"/>
              </a:rPr>
              <a:t>Washington Post, </a:t>
            </a:r>
            <a:r>
              <a:rPr lang="en-US" sz="1100">
                <a:latin typeface="Arial"/>
                <a:ea typeface="Arial"/>
                <a:cs typeface="Arial"/>
                <a:sym typeface="Arial"/>
              </a:rPr>
              <a:t>1896</a:t>
            </a:r>
            <a:endParaRPr/>
          </a:p>
        </p:txBody>
      </p:sp>
      <p:sp>
        <p:nvSpPr>
          <p:cNvPr id="433" name="Shape 433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9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Shape 3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1" name="Shape 3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2" name="Shape 3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Shape 34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35" name="Shape 35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6" name="Shape 3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7" name="Shape 3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8" name="Shape 3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Shape 4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41" name="Shape 41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2" name="Shape 42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3" name="Shape 4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4" name="Shape 4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5" name="Shape 4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Shape 47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48" name="Shape 48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9" name="Shape 49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0" name="Shape 50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1" name="Shape 51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2" name="Shape 5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3" name="Shape 5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4" name="Shape 5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Shape 5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57" name="Shape 5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8" name="Shape 5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9" name="Shape 5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Shape 61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62" name="Shape 62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431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3" name="Shape 63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4" name="Shape 6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5" name="Shape 6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6" name="Shape 6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Shape 68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69" name="Shape 69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0" name="Shape 70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1" name="Shape 7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2" name="Shape 7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3" name="Shape 7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Shape 7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6" name="Shape 76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7" name="Shape 7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8" name="Shape 7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9" name="Shape 7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Shape 81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82" name="Shape 82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3" name="Shape 8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4" name="Shape 8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5" name="Shape 8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Shape 11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Shape 1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Shape 1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Shape 1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5" name="Shape 15"/>
          <p:cNvSpPr txBox="1"/>
          <p:nvPr/>
        </p:nvSpPr>
        <p:spPr>
          <a:xfrm>
            <a:off x="4161250" y="6599300"/>
            <a:ext cx="4630800" cy="25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9.jp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0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2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3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4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5.jp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8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7" name="Shape 387"/>
          <p:cNvSpPr txBox="1"/>
          <p:nvPr/>
        </p:nvSpPr>
        <p:spPr>
          <a:xfrm>
            <a:off x="3352125" y="2045025"/>
            <a:ext cx="5335800" cy="2377200"/>
          </a:xfrm>
          <a:prstGeom prst="rect">
            <a:avLst/>
          </a:prstGeom>
          <a:solidFill>
            <a:srgbClr val="532C6C"/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 b="1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 b="1"/>
          </a:p>
          <a:p>
            <a:pPr marL="0" lvl="0"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>
                <a:solidFill>
                  <a:srgbClr val="FFFFFF"/>
                </a:solidFill>
              </a:rPr>
              <a:t>Political Cartoons</a:t>
            </a:r>
            <a:endParaRPr sz="3600" b="1"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1" name="Shape 44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22714" y="0"/>
            <a:ext cx="11346572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7" name="Shape 44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003748" y="0"/>
            <a:ext cx="8184503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3" name="Shape 39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589950" y="152400"/>
            <a:ext cx="4658233" cy="6553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" name="Shape 39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875335" y="152400"/>
            <a:ext cx="4441330" cy="655320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5" name="Shape 40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247389" y="152400"/>
            <a:ext cx="9697221" cy="6553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1" name="Shape 41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425075" y="0"/>
            <a:ext cx="9380954" cy="68580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7" name="Shape 4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789907" y="0"/>
            <a:ext cx="4612193" cy="685800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3" name="Shape 4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217020" y="0"/>
            <a:ext cx="5757954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9" name="Shape 4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373644" y="0"/>
            <a:ext cx="5706281" cy="68580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5" name="Shape 43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016187" y="152400"/>
            <a:ext cx="8159626" cy="65531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327</Words>
  <Application>Microsoft Macintosh PowerPoint</Application>
  <PresentationFormat>Custom</PresentationFormat>
  <Paragraphs>33</Paragraphs>
  <Slides>11</Slides>
  <Notes>11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Receiving, Losing, and Winning Back the Vote </dc:title>
  <cp:lastModifiedBy>Naomi Watkins</cp:lastModifiedBy>
  <cp:revision>3</cp:revision>
  <dcterms:modified xsi:type="dcterms:W3CDTF">2018-02-06T02:20:06Z</dcterms:modified>
</cp:coreProperties>
</file>