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920" y="-1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8224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Shape 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7" name="Shape 20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Wyoming passed a law allowing women in that territory to vote only two months before Utah passed a similar law (1870).  But elections were held in Utah sooner.  So, Utah became the first place in the nation to see women voting.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Seraph Young, a school teacher, and other Utah women became the first women in the U.S. to vote! They voted in a municipal (local) </a:t>
            </a:r>
            <a:r>
              <a:rPr lang="en-US"/>
              <a:t>election in Salt Lake City on February 14, 1870.</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9" name="Shape 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a:p>
        </p:txBody>
      </p:sp>
      <p:sp>
        <p:nvSpPr>
          <p:cNvPr id="236" name="Shape 23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5" name="Shape 24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3" name="Shape 2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rPr>
              <a:t>In photo from L to R: Emily S. Richards (co-organized the Utah Woman Suffrage Association, created local suffrage associations, and was a featured speaker at national and international suffrage conventions), Phoebe Beattie (</a:t>
            </a:r>
            <a:r>
              <a:rPr lang="en-US" sz="1000">
                <a:solidFill>
                  <a:srgbClr val="000000"/>
                </a:solidFill>
                <a:highlight>
                  <a:srgbClr val="FAFAFA"/>
                </a:highlight>
              </a:rPr>
              <a:t>delegate to the International Council of Women which was held at Washington, D. C. in 1891 and good friends with Susan B. Anthony)</a:t>
            </a:r>
            <a:r>
              <a:rPr lang="en-US" sz="1000">
                <a:solidFill>
                  <a:srgbClr val="000000"/>
                </a:solidFill>
              </a:rPr>
              <a:t>, and Sarah Granger Kimball (first president of Utah Suffrage Association)</a:t>
            </a:r>
            <a:r>
              <a:rPr lang="en-US" sz="1000" i="0" u="none" strike="noStrike" cap="none">
                <a:solidFill>
                  <a:srgbClr val="000000"/>
                </a:solidFill>
              </a:rPr>
              <a:t>      </a:t>
            </a:r>
            <a:r>
              <a:rPr lang="en-US" sz="1200" b="0" i="0" u="none" strike="noStrike" cap="none">
                <a:solidFill>
                  <a:schemeClr val="dk1"/>
                </a:solidFill>
                <a:latin typeface="Calibri"/>
                <a:ea typeface="Calibri"/>
                <a:cs typeface="Calibri"/>
                <a:sym typeface="Calibri"/>
              </a:rPr>
              <a:t>           </a:t>
            </a:r>
            <a:endParaRPr/>
          </a:p>
        </p:txBody>
      </p:sp>
      <p:sp>
        <p:nvSpPr>
          <p:cNvPr id="269" name="Shape 26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0" name="Shape 14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78" name="Shape 27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7" name="Shape 28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B. H. Roberts was the most vocal opponent to including women’s suffrage in the Utah State Constitution. He was a constitutional delegate from Bountiful. Franklin S. Richards was also a delegate and the most vocal advocate for including suffrage in the Utah State Constitution. Both he and his wife, Emily, were highly involved and influential suffragists.</a:t>
            </a:r>
            <a:endParaRPr/>
          </a:p>
        </p:txBody>
      </p:sp>
      <p:sp>
        <p:nvSpPr>
          <p:cNvPr id="296" name="Shape 29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7" name="Shape 30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3" name="Shape 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1" name="Shape 3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Suffrage moved from West to East with Wyoming and Utah leading the way</a:t>
            </a:r>
            <a:endParaRPr/>
          </a:p>
        </p:txBody>
      </p:sp>
      <p:sp>
        <p:nvSpPr>
          <p:cNvPr id="327" name="Shape 32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2" name="Shape 3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1" name="Shape 34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0" name="Shape 35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5" name="Shape 3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4" name="Shape 36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70" name="Shape 3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6" name="Shape 37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2" name="Shape 38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8" name="Shape 38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5" name="Shape 17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Leaders of the national suffrage movement</a:t>
            </a:r>
            <a:endParaRPr/>
          </a:p>
        </p:txBody>
      </p:sp>
      <p:sp>
        <p:nvSpPr>
          <p:cNvPr id="184" name="Shape 18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0" name="Shape 19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2639275" y="6356350"/>
            <a:ext cx="80955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5" name="Shape 7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Shape 8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91" name="Shape 91"/>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2" name="Shape 9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5" name="Shape 9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8" name="Shape 9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 name="Shape 9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2" name="Shape 10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3" name="Shape 103"/>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4" name="Shape 1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7" name="Shape 10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10" name="Shape 11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1" name="Shape 1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14" name="Shape 1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Shape 11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117" name="Shape 117"/>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18" name="Shape 11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9" name="Shape 11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20" name="Shape 1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 name="Shape 2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SzPts val="2400"/>
              <a:buNone/>
              <a:defRPr/>
            </a:lvl1pPr>
          </a:lstStyle>
          <a:p>
            <a:endParaRPr/>
          </a:p>
        </p:txBody>
      </p:sp>
      <p:sp>
        <p:nvSpPr>
          <p:cNvPr id="123" name="Shape 1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15600" y="1474833"/>
            <a:ext cx="11360700" cy="2618100"/>
          </a:xfrm>
          <a:prstGeom prst="rect">
            <a:avLst/>
          </a:prstGeom>
        </p:spPr>
        <p:txBody>
          <a:bodyPr spcFirstLastPara="1" wrap="square" lIns="121900" tIns="121900" rIns="121900" bIns="121900" anchor="b" anchorCtr="0"/>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endParaRPr/>
          </a:p>
        </p:txBody>
      </p:sp>
      <p:sp>
        <p:nvSpPr>
          <p:cNvPr id="126" name="Shape 126"/>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27" name="Shape 1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1" name="Shape 61"/>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8" name="Shape 68"/>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5" name="Shape 15"/>
          <p:cNvSpPr txBox="1"/>
          <p:nvPr/>
        </p:nvSpPr>
        <p:spPr>
          <a:xfrm>
            <a:off x="1959225" y="6647875"/>
            <a:ext cx="8435700" cy="2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800">
                <a:solidFill>
                  <a:schemeClr val="dk1"/>
                </a:solidFill>
              </a:rPr>
              <a:t>This work is licensed under a Creative Commons Attribution 4.0 International License, Better Days 2020</a:t>
            </a:r>
            <a:endParaRPr sz="800">
              <a:solidFill>
                <a:schemeClr val="dk1"/>
              </a:solidFill>
            </a:endParaRPr>
          </a:p>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7" name="Shape 8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8" name="Shape 8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spcBef>
                <a:spcPts val="0"/>
              </a:spcBef>
              <a:buNone/>
              <a:defRPr sz="1300">
                <a:solidFill>
                  <a:schemeClr val="dk2"/>
                </a:solidFill>
              </a:defRPr>
            </a:lvl1pPr>
            <a:lvl2pPr lvl="1" algn="r" rtl="0">
              <a:spcBef>
                <a:spcPts val="0"/>
              </a:spcBef>
              <a:buNone/>
              <a:defRPr sz="1300">
                <a:solidFill>
                  <a:schemeClr val="dk2"/>
                </a:solidFill>
              </a:defRPr>
            </a:lvl2pPr>
            <a:lvl3pPr lvl="2" algn="r" rtl="0">
              <a:spcBef>
                <a:spcPts val="0"/>
              </a:spcBef>
              <a:buNone/>
              <a:defRPr sz="1300">
                <a:solidFill>
                  <a:schemeClr val="dk2"/>
                </a:solidFill>
              </a:defRPr>
            </a:lvl3pPr>
            <a:lvl4pPr lvl="3" algn="r" rtl="0">
              <a:spcBef>
                <a:spcPts val="0"/>
              </a:spcBef>
              <a:buNone/>
              <a:defRPr sz="1300">
                <a:solidFill>
                  <a:schemeClr val="dk2"/>
                </a:solidFill>
              </a:defRPr>
            </a:lvl4pPr>
            <a:lvl5pPr lvl="4" algn="r" rtl="0">
              <a:spcBef>
                <a:spcPts val="0"/>
              </a:spcBef>
              <a:buNone/>
              <a:defRPr sz="1300">
                <a:solidFill>
                  <a:schemeClr val="dk2"/>
                </a:solidFill>
              </a:defRPr>
            </a:lvl5pPr>
            <a:lvl6pPr lvl="5" algn="r" rtl="0">
              <a:spcBef>
                <a:spcPts val="0"/>
              </a:spcBef>
              <a:buNone/>
              <a:defRPr sz="1300">
                <a:solidFill>
                  <a:schemeClr val="dk2"/>
                </a:solidFill>
              </a:defRPr>
            </a:lvl6pPr>
            <a:lvl7pPr lvl="6" algn="r" rtl="0">
              <a:spcBef>
                <a:spcPts val="0"/>
              </a:spcBef>
              <a:buNone/>
              <a:defRPr sz="1300">
                <a:solidFill>
                  <a:schemeClr val="dk2"/>
                </a:solidFill>
              </a:defRPr>
            </a:lvl7pPr>
            <a:lvl8pPr lvl="7" algn="r" rtl="0">
              <a:spcBef>
                <a:spcPts val="0"/>
              </a:spcBef>
              <a:buNone/>
              <a:defRPr sz="1300">
                <a:solidFill>
                  <a:schemeClr val="dk2"/>
                </a:solidFill>
              </a:defRPr>
            </a:lvl8pPr>
            <a:lvl9pPr lvl="8" algn="r" rtl="0">
              <a:spcBef>
                <a:spcPts val="0"/>
              </a:spcBef>
              <a:buNone/>
              <a:defRPr sz="13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g"/><Relationship Id="rId5" Type="http://schemas.openxmlformats.org/officeDocument/2006/relationships/image" Target="../media/image30.jp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en.wikipedia.org/wiki/McCarran%E2%80%93Walter_Ac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subTitle" idx="1"/>
          </p:nvPr>
        </p:nvSpPr>
        <p:spPr>
          <a:xfrm>
            <a:off x="3199725" y="6002825"/>
            <a:ext cx="5682600" cy="734700"/>
          </a:xfrm>
          <a:prstGeom prst="rect">
            <a:avLst/>
          </a:prstGeom>
          <a:solidFill>
            <a:srgbClr val="532C6C"/>
          </a:solidFill>
        </p:spPr>
        <p:txBody>
          <a:bodyPr spcFirstLastPara="1" wrap="square" lIns="91425" tIns="91425" rIns="91425" bIns="91425" anchor="t" anchorCtr="0">
            <a:noAutofit/>
          </a:bodyPr>
          <a:lstStyle/>
          <a:p>
            <a:pPr marL="0" lvl="0" indent="0">
              <a:spcBef>
                <a:spcPts val="1000"/>
              </a:spcBef>
              <a:spcAft>
                <a:spcPts val="0"/>
              </a:spcAft>
              <a:buNone/>
            </a:pPr>
            <a:r>
              <a:rPr lang="en-US" b="1">
                <a:solidFill>
                  <a:srgbClr val="FFFFFF"/>
                </a:solidFill>
              </a:rPr>
              <a:t>The Story of Women’s Suffrage in Utah</a:t>
            </a:r>
            <a:endParaRPr b="1">
              <a:solidFill>
                <a:srgbClr val="FFFFFF"/>
              </a:solidFill>
            </a:endParaRPr>
          </a:p>
        </p:txBody>
      </p:sp>
      <p:pic>
        <p:nvPicPr>
          <p:cNvPr id="135" name="Shape 135"/>
          <p:cNvPicPr preferRelativeResize="0"/>
          <p:nvPr/>
        </p:nvPicPr>
        <p:blipFill>
          <a:blip r:embed="rId3">
            <a:alphaModFix/>
          </a:blip>
          <a:stretch>
            <a:fillRect/>
          </a:stretch>
        </p:blipFill>
        <p:spPr>
          <a:xfrm>
            <a:off x="3100350" y="103750"/>
            <a:ext cx="5934475" cy="4343925"/>
          </a:xfrm>
          <a:prstGeom prst="rect">
            <a:avLst/>
          </a:prstGeom>
          <a:noFill/>
          <a:ln>
            <a:noFill/>
          </a:ln>
        </p:spPr>
      </p:pic>
      <p:sp>
        <p:nvSpPr>
          <p:cNvPr id="136" name="Shape 136"/>
          <p:cNvSpPr txBox="1">
            <a:spLocks noGrp="1"/>
          </p:cNvSpPr>
          <p:nvPr>
            <p:ph type="ctrTitle"/>
          </p:nvPr>
        </p:nvSpPr>
        <p:spPr>
          <a:xfrm>
            <a:off x="3024375" y="4549660"/>
            <a:ext cx="6033300" cy="1351200"/>
          </a:xfrm>
          <a:prstGeom prst="rect">
            <a:avLst/>
          </a:prstGeom>
          <a:solidFill>
            <a:srgbClr val="532C6C"/>
          </a:solid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6000"/>
              <a:buFont typeface="Comic Sans MS"/>
              <a:buNone/>
            </a:pPr>
            <a:endParaRPr>
              <a:solidFill>
                <a:srgbClr val="FFFFFF"/>
              </a:solidFill>
            </a:endParaRPr>
          </a:p>
          <a:p>
            <a:pPr marL="0" lvl="0" indent="0" rtl="0">
              <a:spcBef>
                <a:spcPts val="0"/>
              </a:spcBef>
              <a:spcAft>
                <a:spcPts val="0"/>
              </a:spcAft>
              <a:buClr>
                <a:schemeClr val="dk1"/>
              </a:buClr>
              <a:buSzPts val="6000"/>
              <a:buFont typeface="Comic Sans MS"/>
              <a:buNone/>
            </a:pPr>
            <a:r>
              <a:rPr lang="en-US" sz="3800" b="1">
                <a:solidFill>
                  <a:srgbClr val="FFFFFF"/>
                </a:solidFill>
              </a:rPr>
              <a:t>Receiving, Losing, and Winning Back the Vote</a:t>
            </a:r>
            <a:endParaRPr sz="3800" b="1">
              <a:solidFill>
                <a:srgbClr val="FFFFFF"/>
              </a:solidFill>
            </a:endParaRPr>
          </a:p>
          <a:p>
            <a:pPr marL="0" marR="0" lvl="0" indent="0" algn="ctr" rtl="0">
              <a:lnSpc>
                <a:spcPct val="90000"/>
              </a:lnSpc>
              <a:spcBef>
                <a:spcPts val="0"/>
              </a:spcBef>
              <a:spcAft>
                <a:spcPts val="0"/>
              </a:spcAft>
              <a:buClr>
                <a:schemeClr val="dk1"/>
              </a:buClr>
              <a:buSzPts val="6000"/>
              <a:buFont typeface="Comic Sans MS"/>
              <a:buNone/>
            </a:pPr>
            <a:endParaRPr/>
          </a:p>
        </p:txBody>
      </p:sp>
    </p:spTree>
  </p:cSld>
  <p:clrMapOvr>
    <a:masterClrMapping/>
  </p:clrMapOvr>
  <p:transition xmlns:p14="http://schemas.microsoft.com/office/powerpoint/2010/mai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1103312" y="2052919"/>
            <a:ext cx="9111842" cy="21794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800"/>
              <a:buFont typeface="Arial"/>
              <a:buNone/>
            </a:pPr>
            <a:r>
              <a:rPr lang="en-US" sz="4800" b="1" i="0" u="none" strike="noStrike" cap="none">
                <a:solidFill>
                  <a:schemeClr val="dk1"/>
                </a:solidFill>
                <a:latin typeface="Calibri"/>
                <a:ea typeface="Calibri"/>
                <a:cs typeface="Calibri"/>
                <a:sym typeface="Calibri"/>
              </a:rPr>
              <a:t>                </a:t>
            </a:r>
            <a:endParaRPr/>
          </a:p>
        </p:txBody>
      </p:sp>
      <p:sp>
        <p:nvSpPr>
          <p:cNvPr id="203" name="Shape 203"/>
          <p:cNvSpPr txBox="1"/>
          <p:nvPr/>
        </p:nvSpPr>
        <p:spPr>
          <a:xfrm>
            <a:off x="3428100" y="1723200"/>
            <a:ext cx="5335800" cy="2838900"/>
          </a:xfrm>
          <a:prstGeom prst="rect">
            <a:avLst/>
          </a:prstGeom>
          <a:solidFill>
            <a:srgbClr val="532C6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800"/>
          </a:p>
          <a:p>
            <a:pPr marL="0" lvl="0" indent="0" algn="ctr" rtl="0">
              <a:spcBef>
                <a:spcPts val="0"/>
              </a:spcBef>
              <a:spcAft>
                <a:spcPts val="0"/>
              </a:spcAft>
              <a:buNone/>
            </a:pPr>
            <a:r>
              <a:rPr lang="en-US" sz="3600" b="1">
                <a:solidFill>
                  <a:srgbClr val="FFFFFF"/>
                </a:solidFill>
              </a:rPr>
              <a:t>Enfranchisement:</a:t>
            </a:r>
            <a:endParaRPr sz="3600" b="1">
              <a:solidFill>
                <a:srgbClr val="FFFFFF"/>
              </a:solidFill>
            </a:endParaRPr>
          </a:p>
          <a:p>
            <a:pPr marL="0" lvl="0" indent="0" algn="ctr" rtl="0">
              <a:spcBef>
                <a:spcPts val="0"/>
              </a:spcBef>
              <a:spcAft>
                <a:spcPts val="0"/>
              </a:spcAft>
              <a:buNone/>
            </a:pPr>
            <a:r>
              <a:rPr lang="en-US" sz="3600" b="1">
                <a:solidFill>
                  <a:srgbClr val="FFFFFF"/>
                </a:solidFill>
              </a:rPr>
              <a:t>Getting the Vote</a:t>
            </a:r>
            <a:endParaRPr sz="3600" b="1">
              <a:solidFill>
                <a:srgbClr val="FFFFFF"/>
              </a:solidFill>
            </a:endParaRPr>
          </a:p>
          <a:p>
            <a:pPr marL="0" lvl="0" indent="0" algn="ctr">
              <a:spcBef>
                <a:spcPts val="0"/>
              </a:spcBef>
              <a:spcAft>
                <a:spcPts val="0"/>
              </a:spcAft>
              <a:buNone/>
            </a:pPr>
            <a:r>
              <a:rPr lang="en-US" sz="3600" b="1">
                <a:solidFill>
                  <a:srgbClr val="FFFFFF"/>
                </a:solidFill>
              </a:rPr>
              <a:t>1870</a:t>
            </a:r>
            <a:endParaRPr sz="3600" b="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Polygamy’s Role</a:t>
            </a:r>
            <a:endParaRPr/>
          </a:p>
        </p:txBody>
      </p:sp>
      <p:sp>
        <p:nvSpPr>
          <p:cNvPr id="210" name="Shape 210"/>
          <p:cNvSpPr txBox="1">
            <a:spLocks noGrp="1"/>
          </p:cNvSpPr>
          <p:nvPr>
            <p:ph type="body" idx="1"/>
          </p:nvPr>
        </p:nvSpPr>
        <p:spPr>
          <a:xfrm>
            <a:off x="685800" y="1825625"/>
            <a:ext cx="5089200" cy="4351200"/>
          </a:xfrm>
          <a:prstGeom prst="rect">
            <a:avLst/>
          </a:prstGeom>
        </p:spPr>
        <p:txBody>
          <a:bodyPr spcFirstLastPara="1" wrap="square" lIns="91425" tIns="91425" rIns="91425" bIns="91425" anchor="t" anchorCtr="0">
            <a:noAutofit/>
          </a:bodyPr>
          <a:lstStyle/>
          <a:p>
            <a:pPr marL="228600" lvl="0" indent="-50800">
              <a:spcBef>
                <a:spcPts val="1000"/>
              </a:spcBef>
              <a:spcAft>
                <a:spcPts val="0"/>
              </a:spcAft>
              <a:buNone/>
            </a:pPr>
            <a:r>
              <a:rPr lang="en-US">
                <a:solidFill>
                  <a:srgbClr val="666666"/>
                </a:solidFill>
              </a:rPr>
              <a:t>Anti-Polygamists: “Polygamy enslaves women, so if we give women the vote, it will empower them. They will vote against polygamy!”</a:t>
            </a:r>
            <a:endParaRPr>
              <a:solidFill>
                <a:srgbClr val="666666"/>
              </a:solidFill>
            </a:endParaRPr>
          </a:p>
          <a:p>
            <a:pPr marL="228600" lvl="0" indent="-50800">
              <a:spcBef>
                <a:spcPts val="1000"/>
              </a:spcBef>
              <a:spcAft>
                <a:spcPts val="0"/>
              </a:spcAft>
              <a:buNone/>
            </a:pPr>
            <a:endParaRPr>
              <a:solidFill>
                <a:srgbClr val="666666"/>
              </a:solidFill>
            </a:endParaRPr>
          </a:p>
          <a:p>
            <a:pPr marL="228600" lvl="0" indent="-50800">
              <a:spcBef>
                <a:spcPts val="1000"/>
              </a:spcBef>
              <a:spcAft>
                <a:spcPts val="0"/>
              </a:spcAft>
              <a:buNone/>
            </a:pPr>
            <a:r>
              <a:rPr lang="en-US">
                <a:solidFill>
                  <a:srgbClr val="666666"/>
                </a:solidFill>
              </a:rPr>
              <a:t>Utah Legislature: “Sure, let’s given women the vote. They are already empowered.”</a:t>
            </a:r>
            <a:endParaRPr>
              <a:solidFill>
                <a:srgbClr val="666666"/>
              </a:solidFill>
            </a:endParaRPr>
          </a:p>
        </p:txBody>
      </p:sp>
      <p:pic>
        <p:nvPicPr>
          <p:cNvPr id="211" name="Shape 211"/>
          <p:cNvPicPr preferRelativeResize="0"/>
          <p:nvPr/>
        </p:nvPicPr>
        <p:blipFill>
          <a:blip r:embed="rId3">
            <a:alphaModFix/>
          </a:blip>
          <a:stretch>
            <a:fillRect/>
          </a:stretch>
        </p:blipFill>
        <p:spPr>
          <a:xfrm>
            <a:off x="5848050" y="1843225"/>
            <a:ext cx="6191550" cy="3714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571800" y="1021150"/>
            <a:ext cx="6063300" cy="4512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666666"/>
              </a:buClr>
              <a:buSzPts val="2800"/>
              <a:buFont typeface="Calibri"/>
              <a:buChar char="•"/>
            </a:pPr>
            <a:r>
              <a:rPr lang="en-US" sz="2800" i="0" u="none" strike="noStrike" cap="none">
                <a:solidFill>
                  <a:srgbClr val="666666"/>
                </a:solidFill>
              </a:rPr>
              <a:t>Wyoming </a:t>
            </a:r>
            <a:r>
              <a:rPr lang="en-US">
                <a:solidFill>
                  <a:srgbClr val="666666"/>
                </a:solidFill>
              </a:rPr>
              <a:t>was the</a:t>
            </a:r>
            <a:r>
              <a:rPr lang="en-US" sz="2800" i="0" u="none" strike="noStrike" cap="none">
                <a:solidFill>
                  <a:srgbClr val="666666"/>
                </a:solidFill>
              </a:rPr>
              <a:t> </a:t>
            </a:r>
            <a:r>
              <a:rPr lang="en-US">
                <a:solidFill>
                  <a:srgbClr val="666666"/>
                </a:solidFill>
              </a:rPr>
              <a:t>1st to grant women’s suffrage (Dec 1869)</a:t>
            </a:r>
            <a:endParaRPr sz="2800" i="0" u="none" strike="noStrike" cap="none">
              <a:solidFill>
                <a:srgbClr val="666666"/>
              </a:solidFill>
            </a:endParaRPr>
          </a:p>
          <a:p>
            <a:pPr marL="228600" marR="0" lvl="0" indent="-228600" algn="l" rtl="0">
              <a:lnSpc>
                <a:spcPct val="90000"/>
              </a:lnSpc>
              <a:spcBef>
                <a:spcPts val="1000"/>
              </a:spcBef>
              <a:spcAft>
                <a:spcPts val="0"/>
              </a:spcAft>
              <a:buClr>
                <a:srgbClr val="666666"/>
              </a:buClr>
              <a:buSzPts val="2800"/>
              <a:buFont typeface="Calibri"/>
              <a:buChar char="•"/>
            </a:pPr>
            <a:r>
              <a:rPr lang="en-US" sz="2800" i="0" u="none" strike="noStrike" cap="none">
                <a:solidFill>
                  <a:srgbClr val="666666"/>
                </a:solidFill>
              </a:rPr>
              <a:t>Utah </a:t>
            </a:r>
            <a:r>
              <a:rPr lang="en-US">
                <a:solidFill>
                  <a:srgbClr val="666666"/>
                </a:solidFill>
              </a:rPr>
              <a:t>was the</a:t>
            </a:r>
            <a:r>
              <a:rPr lang="en-US" sz="2800" i="0" u="none" strike="noStrike" cap="none">
                <a:solidFill>
                  <a:srgbClr val="666666"/>
                </a:solidFill>
              </a:rPr>
              <a:t> </a:t>
            </a:r>
            <a:r>
              <a:rPr lang="en-US">
                <a:solidFill>
                  <a:srgbClr val="666666"/>
                </a:solidFill>
              </a:rPr>
              <a:t>2nd (Feb 12, 1870)</a:t>
            </a:r>
            <a:endParaRPr baseline="30000">
              <a:solidFill>
                <a:srgbClr val="666666"/>
              </a:solidFill>
            </a:endParaRPr>
          </a:p>
          <a:p>
            <a:pPr marL="0" marR="0" lvl="0" indent="0" algn="ctr" rtl="0">
              <a:lnSpc>
                <a:spcPct val="90000"/>
              </a:lnSpc>
              <a:spcBef>
                <a:spcPts val="1000"/>
              </a:spcBef>
              <a:spcAft>
                <a:spcPts val="0"/>
              </a:spcAft>
              <a:buNone/>
            </a:pPr>
            <a:r>
              <a:rPr lang="en-US">
                <a:solidFill>
                  <a:srgbClr val="666666"/>
                </a:solidFill>
              </a:rPr>
              <a:t>BUT</a:t>
            </a:r>
            <a:endParaRPr>
              <a:solidFill>
                <a:srgbClr val="666666"/>
              </a:solidFill>
            </a:endParaRPr>
          </a:p>
          <a:p>
            <a:pPr marL="0" marR="0" lvl="0" indent="0" rtl="0">
              <a:lnSpc>
                <a:spcPct val="90000"/>
              </a:lnSpc>
              <a:spcBef>
                <a:spcPts val="1000"/>
              </a:spcBef>
              <a:spcAft>
                <a:spcPts val="0"/>
              </a:spcAft>
              <a:buNone/>
            </a:pPr>
            <a:r>
              <a:rPr lang="en-US">
                <a:solidFill>
                  <a:srgbClr val="666666"/>
                </a:solidFill>
              </a:rPr>
              <a:t>Utah held an election before Wyoming, so…</a:t>
            </a:r>
            <a:endParaRPr>
              <a:solidFill>
                <a:srgbClr val="666666"/>
              </a:solidFill>
            </a:endParaRPr>
          </a:p>
          <a:p>
            <a:pPr marL="0" marR="0" lvl="0" indent="0" rtl="0">
              <a:lnSpc>
                <a:spcPct val="90000"/>
              </a:lnSpc>
              <a:spcBef>
                <a:spcPts val="1000"/>
              </a:spcBef>
              <a:spcAft>
                <a:spcPts val="0"/>
              </a:spcAft>
              <a:buNone/>
            </a:pPr>
            <a:endParaRPr>
              <a:solidFill>
                <a:srgbClr val="666666"/>
              </a:solidFill>
            </a:endParaRPr>
          </a:p>
          <a:p>
            <a:pPr marL="0" marR="0" lvl="0" indent="0" rtl="0">
              <a:lnSpc>
                <a:spcPct val="90000"/>
              </a:lnSpc>
              <a:spcBef>
                <a:spcPts val="1000"/>
              </a:spcBef>
              <a:spcAft>
                <a:spcPts val="0"/>
              </a:spcAft>
              <a:buNone/>
            </a:pPr>
            <a:r>
              <a:rPr lang="en-US">
                <a:solidFill>
                  <a:srgbClr val="666666"/>
                </a:solidFill>
              </a:rPr>
              <a:t>Utah women were the first to vote</a:t>
            </a:r>
            <a:endParaRPr>
              <a:solidFill>
                <a:srgbClr val="666666"/>
              </a:solidFill>
            </a:endParaRPr>
          </a:p>
          <a:p>
            <a:pPr marL="0" marR="0" lvl="0" indent="0" rtl="0">
              <a:lnSpc>
                <a:spcPct val="90000"/>
              </a:lnSpc>
              <a:spcBef>
                <a:spcPts val="1000"/>
              </a:spcBef>
              <a:spcAft>
                <a:spcPts val="0"/>
              </a:spcAft>
              <a:buNone/>
            </a:pPr>
            <a:r>
              <a:rPr lang="en-US">
                <a:solidFill>
                  <a:srgbClr val="666666"/>
                </a:solidFill>
              </a:rPr>
              <a:t>(on February 14, 1870)</a:t>
            </a:r>
            <a:endParaRPr>
              <a:solidFill>
                <a:srgbClr val="666666"/>
              </a:solidFill>
            </a:endParaRPr>
          </a:p>
          <a:p>
            <a:pPr marL="0" marR="0" lvl="0" indent="0" algn="l" rtl="0">
              <a:lnSpc>
                <a:spcPct val="90000"/>
              </a:lnSpc>
              <a:spcBef>
                <a:spcPts val="1000"/>
              </a:spcBef>
              <a:spcAft>
                <a:spcPts val="0"/>
              </a:spcAft>
              <a:buNone/>
            </a:pPr>
            <a:r>
              <a:rPr lang="en-US" sz="2800" i="0" u="none" strike="noStrike" cap="none">
                <a:solidFill>
                  <a:srgbClr val="666666"/>
                </a:solidFill>
              </a:rPr>
              <a:t> </a:t>
            </a:r>
            <a:endParaRPr>
              <a:solidFill>
                <a:srgbClr val="666666"/>
              </a:solidFill>
            </a:endParaRPr>
          </a:p>
          <a:p>
            <a:pPr marL="0" marR="0" lvl="0" indent="0" algn="l" rtl="0">
              <a:lnSpc>
                <a:spcPct val="90000"/>
              </a:lnSpc>
              <a:spcBef>
                <a:spcPts val="1000"/>
              </a:spcBef>
              <a:spcAft>
                <a:spcPts val="0"/>
              </a:spcAft>
              <a:buClr>
                <a:schemeClr val="dk1"/>
              </a:buClr>
              <a:buSzPts val="2800"/>
              <a:buFont typeface="Arial"/>
              <a:buNone/>
            </a:pPr>
            <a:r>
              <a:rPr lang="en-US" sz="2800" i="0" u="none" strike="noStrike" cap="none">
                <a:solidFill>
                  <a:srgbClr val="666666"/>
                </a:solidFill>
              </a:rPr>
              <a:t>   </a:t>
            </a:r>
            <a:endParaRPr>
              <a:solidFill>
                <a:srgbClr val="666666"/>
              </a:solidFill>
            </a:endParaRPr>
          </a:p>
        </p:txBody>
      </p:sp>
      <p:pic>
        <p:nvPicPr>
          <p:cNvPr id="218" name="Shape 218"/>
          <p:cNvPicPr preferRelativeResize="0"/>
          <p:nvPr/>
        </p:nvPicPr>
        <p:blipFill rotWithShape="1">
          <a:blip r:embed="rId3">
            <a:alphaModFix/>
          </a:blip>
          <a:srcRect/>
          <a:stretch/>
        </p:blipFill>
        <p:spPr>
          <a:xfrm>
            <a:off x="6440900" y="282512"/>
            <a:ext cx="3054550" cy="2954950"/>
          </a:xfrm>
          <a:prstGeom prst="rect">
            <a:avLst/>
          </a:prstGeom>
          <a:noFill/>
          <a:ln>
            <a:noFill/>
          </a:ln>
        </p:spPr>
      </p:pic>
      <p:pic>
        <p:nvPicPr>
          <p:cNvPr id="219" name="Shape 219"/>
          <p:cNvPicPr preferRelativeResize="0"/>
          <p:nvPr/>
        </p:nvPicPr>
        <p:blipFill>
          <a:blip r:embed="rId4">
            <a:alphaModFix/>
          </a:blip>
          <a:stretch>
            <a:fillRect/>
          </a:stretch>
        </p:blipFill>
        <p:spPr>
          <a:xfrm>
            <a:off x="8833825" y="2147125"/>
            <a:ext cx="2863825" cy="4410300"/>
          </a:xfrm>
          <a:prstGeom prst="rect">
            <a:avLst/>
          </a:prstGeom>
          <a:noFill/>
          <a:ln>
            <a:noFill/>
          </a:ln>
        </p:spPr>
      </p:pic>
      <p:sp>
        <p:nvSpPr>
          <p:cNvPr id="220" name="Shape 220"/>
          <p:cNvSpPr txBox="1"/>
          <p:nvPr/>
        </p:nvSpPr>
        <p:spPr>
          <a:xfrm>
            <a:off x="6915025" y="4038375"/>
            <a:ext cx="1918800" cy="21087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US" sz="1800"/>
              <a:t>Charlotte Cobb Godbe Kirby was one of the first in Utah to speak in favor of women’s suffrage, as early as 1869</a:t>
            </a:r>
            <a:endParaRPr sz="1800"/>
          </a:p>
        </p:txBody>
      </p:sp>
    </p:spTree>
  </p:cSld>
  <p:clrMapOvr>
    <a:masterClrMapping/>
  </p:clrMapOvr>
  <p:transition xmlns:p14="http://schemas.microsoft.com/office/powerpoint/2010/mai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5F5F5"/>
            </a:gs>
            <a:gs pos="100000">
              <a:srgbClr val="D0CFCF"/>
            </a:gs>
          </a:gsLst>
          <a:path path="circle">
            <a:fillToRect l="50000" t="50000" r="50000" b="50000"/>
          </a:path>
          <a:tileRect/>
        </a:gradFill>
        <a:effectLst/>
      </p:bgPr>
    </p:bg>
    <p:spTree>
      <p:nvGrpSpPr>
        <p:cNvPr id="1" name="Shape 225"/>
        <p:cNvGrpSpPr/>
        <p:nvPr/>
      </p:nvGrpSpPr>
      <p:grpSpPr>
        <a:xfrm>
          <a:off x="0" y="0"/>
          <a:ext cx="0" cy="0"/>
          <a:chOff x="0" y="0"/>
          <a:chExt cx="0" cy="0"/>
        </a:xfrm>
      </p:grpSpPr>
      <p:pic>
        <p:nvPicPr>
          <p:cNvPr id="226" name="Shape 226" descr="Image result for Seraph Young voting"/>
          <p:cNvPicPr preferRelativeResize="0"/>
          <p:nvPr/>
        </p:nvPicPr>
        <p:blipFill rotWithShape="1">
          <a:blip r:embed="rId3">
            <a:alphaModFix/>
          </a:blip>
          <a:srcRect/>
          <a:stretch/>
        </p:blipFill>
        <p:spPr>
          <a:xfrm>
            <a:off x="1221042" y="0"/>
            <a:ext cx="10011683" cy="6858000"/>
          </a:xfrm>
          <a:prstGeom prst="rect">
            <a:avLst/>
          </a:prstGeom>
          <a:noFill/>
          <a:ln>
            <a:noFill/>
          </a:ln>
        </p:spPr>
      </p:pic>
    </p:spTree>
  </p:cSld>
  <p:clrMapOvr>
    <a:masterClrMapping/>
  </p:clrMapOvr>
  <p:transition xmlns:p14="http://schemas.microsoft.com/office/powerpoint/2010/mai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2181497" y="1854926"/>
            <a:ext cx="815640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32" name="Shape 232"/>
          <p:cNvSpPr txBox="1"/>
          <p:nvPr/>
        </p:nvSpPr>
        <p:spPr>
          <a:xfrm>
            <a:off x="3540250" y="2147650"/>
            <a:ext cx="5609700" cy="2907300"/>
          </a:xfrm>
          <a:prstGeom prst="rect">
            <a:avLst/>
          </a:prstGeom>
          <a:solidFill>
            <a:srgbClr val="532C6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a:p>
          <a:p>
            <a:pPr marL="0" lvl="0" indent="0" algn="ctr" rtl="0">
              <a:spcBef>
                <a:spcPts val="0"/>
              </a:spcBef>
              <a:spcAft>
                <a:spcPts val="0"/>
              </a:spcAft>
              <a:buNone/>
            </a:pPr>
            <a:r>
              <a:rPr lang="en-US" sz="3600" b="1">
                <a:solidFill>
                  <a:srgbClr val="FFFFFF"/>
                </a:solidFill>
              </a:rPr>
              <a:t>Disfranchisement: </a:t>
            </a:r>
            <a:endParaRPr sz="3600" b="1">
              <a:solidFill>
                <a:srgbClr val="FFFFFF"/>
              </a:solidFill>
            </a:endParaRPr>
          </a:p>
          <a:p>
            <a:pPr marL="0" lvl="0" indent="0" algn="ctr" rtl="0">
              <a:spcBef>
                <a:spcPts val="0"/>
              </a:spcBef>
              <a:spcAft>
                <a:spcPts val="0"/>
              </a:spcAft>
              <a:buNone/>
            </a:pPr>
            <a:r>
              <a:rPr lang="en-US" sz="3600" b="1">
                <a:solidFill>
                  <a:srgbClr val="FFFFFF"/>
                </a:solidFill>
              </a:rPr>
              <a:t>Losing the Vote</a:t>
            </a:r>
            <a:endParaRPr sz="3600" b="1">
              <a:solidFill>
                <a:srgbClr val="FFFFFF"/>
              </a:solidFill>
            </a:endParaRPr>
          </a:p>
          <a:p>
            <a:pPr marL="0" lvl="0" indent="0" algn="ctr">
              <a:spcBef>
                <a:spcPts val="0"/>
              </a:spcBef>
              <a:spcAft>
                <a:spcPts val="0"/>
              </a:spcAft>
              <a:buNone/>
            </a:pPr>
            <a:r>
              <a:rPr lang="en-US" sz="3600" b="1">
                <a:solidFill>
                  <a:srgbClr val="FFFFFF"/>
                </a:solidFill>
              </a:rPr>
              <a:t>1887</a:t>
            </a:r>
            <a:endParaRPr sz="3600" b="1">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838200" y="60325"/>
            <a:ext cx="10515600" cy="13257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a:t>Utah Women Became Politically Involved</a:t>
            </a:r>
            <a:endParaRPr/>
          </a:p>
        </p:txBody>
      </p:sp>
      <p:sp>
        <p:nvSpPr>
          <p:cNvPr id="239" name="Shape 239"/>
          <p:cNvSpPr txBox="1">
            <a:spLocks noGrp="1"/>
          </p:cNvSpPr>
          <p:nvPr>
            <p:ph type="body" idx="1"/>
          </p:nvPr>
        </p:nvSpPr>
        <p:spPr>
          <a:xfrm>
            <a:off x="463475" y="1604200"/>
            <a:ext cx="5720100" cy="4351200"/>
          </a:xfrm>
          <a:prstGeom prst="rect">
            <a:avLst/>
          </a:prstGeom>
        </p:spPr>
        <p:txBody>
          <a:bodyPr spcFirstLastPara="1" wrap="square" lIns="91425" tIns="91425" rIns="91425" bIns="91425" anchor="t" anchorCtr="0">
            <a:noAutofit/>
          </a:bodyPr>
          <a:lstStyle/>
          <a:p>
            <a:pPr marL="342900" lvl="0" indent="-342900" rtl="0">
              <a:lnSpc>
                <a:spcPct val="100000"/>
              </a:lnSpc>
              <a:spcBef>
                <a:spcPts val="0"/>
              </a:spcBef>
              <a:spcAft>
                <a:spcPts val="0"/>
              </a:spcAft>
              <a:buClr>
                <a:srgbClr val="666666"/>
              </a:buClr>
              <a:buSzPts val="2400"/>
              <a:buChar char="•"/>
            </a:pPr>
            <a:r>
              <a:rPr lang="en-US" sz="2400">
                <a:solidFill>
                  <a:srgbClr val="666666"/>
                </a:solidFill>
                <a:latin typeface="Arial"/>
                <a:ea typeface="Arial"/>
                <a:cs typeface="Arial"/>
                <a:sym typeface="Arial"/>
              </a:rPr>
              <a:t>The LDS Church’s Relief Society organization started educating women about government and community life</a:t>
            </a:r>
            <a:endParaRPr sz="2400">
              <a:solidFill>
                <a:srgbClr val="666666"/>
              </a:solidFill>
              <a:latin typeface="Arial"/>
              <a:ea typeface="Arial"/>
              <a:cs typeface="Arial"/>
              <a:sym typeface="Arial"/>
            </a:endParaRPr>
          </a:p>
          <a:p>
            <a:pPr marL="0" lvl="0" indent="0" rtl="0">
              <a:lnSpc>
                <a:spcPct val="100000"/>
              </a:lnSpc>
              <a:spcBef>
                <a:spcPts val="0"/>
              </a:spcBef>
              <a:spcAft>
                <a:spcPts val="0"/>
              </a:spcAft>
              <a:buNone/>
            </a:pPr>
            <a:endParaRPr sz="2400">
              <a:solidFill>
                <a:srgbClr val="666666"/>
              </a:solidFill>
              <a:latin typeface="Arial"/>
              <a:ea typeface="Arial"/>
              <a:cs typeface="Arial"/>
              <a:sym typeface="Arial"/>
            </a:endParaRPr>
          </a:p>
          <a:p>
            <a:pPr marL="342900" lvl="0" indent="-342900" rtl="0">
              <a:lnSpc>
                <a:spcPct val="100000"/>
              </a:lnSpc>
              <a:spcBef>
                <a:spcPts val="0"/>
              </a:spcBef>
              <a:spcAft>
                <a:spcPts val="0"/>
              </a:spcAft>
              <a:buClr>
                <a:srgbClr val="666666"/>
              </a:buClr>
              <a:buSzPts val="2400"/>
              <a:buChar char="•"/>
            </a:pPr>
            <a:r>
              <a:rPr lang="en-US" sz="2400">
                <a:solidFill>
                  <a:srgbClr val="666666"/>
                </a:solidFill>
                <a:latin typeface="Arial"/>
                <a:ea typeface="Arial"/>
                <a:cs typeface="Arial"/>
                <a:sym typeface="Arial"/>
              </a:rPr>
              <a:t>For 40 years, Emmeline B. Wells edited and wrote for the </a:t>
            </a:r>
            <a:r>
              <a:rPr lang="en-US" sz="2400" i="1">
                <a:solidFill>
                  <a:srgbClr val="666666"/>
                </a:solidFill>
                <a:latin typeface="Arial"/>
                <a:ea typeface="Arial"/>
                <a:cs typeface="Arial"/>
                <a:sym typeface="Arial"/>
              </a:rPr>
              <a:t>Woman’s Exponent</a:t>
            </a:r>
            <a:r>
              <a:rPr lang="en-US" sz="2400">
                <a:solidFill>
                  <a:srgbClr val="666666"/>
                </a:solidFill>
                <a:latin typeface="Arial"/>
                <a:ea typeface="Arial"/>
                <a:cs typeface="Arial"/>
                <a:sym typeface="Arial"/>
              </a:rPr>
              <a:t>, a pro-suffrage newspaper</a:t>
            </a:r>
            <a:endParaRPr sz="2400">
              <a:solidFill>
                <a:srgbClr val="666666"/>
              </a:solidFill>
              <a:latin typeface="Arial"/>
              <a:ea typeface="Arial"/>
              <a:cs typeface="Arial"/>
              <a:sym typeface="Arial"/>
            </a:endParaRPr>
          </a:p>
          <a:p>
            <a:pPr marL="457200" lvl="0" indent="0" rtl="0">
              <a:lnSpc>
                <a:spcPct val="100000"/>
              </a:lnSpc>
              <a:spcBef>
                <a:spcPts val="0"/>
              </a:spcBef>
              <a:spcAft>
                <a:spcPts val="0"/>
              </a:spcAft>
              <a:buNone/>
            </a:pPr>
            <a:endParaRPr sz="2400">
              <a:solidFill>
                <a:srgbClr val="666666"/>
              </a:solidFill>
              <a:latin typeface="Arial"/>
              <a:ea typeface="Arial"/>
              <a:cs typeface="Arial"/>
              <a:sym typeface="Arial"/>
            </a:endParaRPr>
          </a:p>
          <a:p>
            <a:pPr marL="0" lvl="0" indent="0" rtl="0">
              <a:lnSpc>
                <a:spcPct val="100000"/>
              </a:lnSpc>
              <a:spcBef>
                <a:spcPts val="0"/>
              </a:spcBef>
              <a:spcAft>
                <a:spcPts val="0"/>
              </a:spcAft>
              <a:buNone/>
            </a:pPr>
            <a:r>
              <a:rPr lang="en-US" sz="2400">
                <a:solidFill>
                  <a:srgbClr val="666666"/>
                </a:solidFill>
                <a:latin typeface="Arial"/>
                <a:ea typeface="Arial"/>
                <a:cs typeface="Arial"/>
                <a:sym typeface="Arial"/>
              </a:rPr>
              <a:t>BUT...</a:t>
            </a:r>
            <a:endParaRPr sz="2400">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Font typeface="Arial"/>
              <a:buNone/>
            </a:pPr>
            <a:endParaRPr sz="2400">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Font typeface="Arial"/>
              <a:buNone/>
            </a:pPr>
            <a:r>
              <a:rPr lang="en-US" sz="2400">
                <a:solidFill>
                  <a:srgbClr val="666666"/>
                </a:solidFill>
                <a:latin typeface="Arial"/>
                <a:ea typeface="Arial"/>
                <a:cs typeface="Arial"/>
                <a:sym typeface="Arial"/>
              </a:rPr>
              <a:t>Utah women did not use their new political power to end polygamy </a:t>
            </a:r>
            <a:endParaRPr>
              <a:solidFill>
                <a:srgbClr val="666666"/>
              </a:solidFill>
            </a:endParaRPr>
          </a:p>
        </p:txBody>
      </p:sp>
      <p:pic>
        <p:nvPicPr>
          <p:cNvPr id="240" name="Shape 240"/>
          <p:cNvPicPr preferRelativeResize="0"/>
          <p:nvPr/>
        </p:nvPicPr>
        <p:blipFill>
          <a:blip r:embed="rId3">
            <a:alphaModFix/>
          </a:blip>
          <a:stretch>
            <a:fillRect/>
          </a:stretch>
        </p:blipFill>
        <p:spPr>
          <a:xfrm>
            <a:off x="6390650" y="1482275"/>
            <a:ext cx="3061200" cy="4239750"/>
          </a:xfrm>
          <a:prstGeom prst="rect">
            <a:avLst/>
          </a:prstGeom>
          <a:noFill/>
          <a:ln>
            <a:noFill/>
          </a:ln>
        </p:spPr>
      </p:pic>
      <p:pic>
        <p:nvPicPr>
          <p:cNvPr id="241" name="Shape 241"/>
          <p:cNvPicPr preferRelativeResize="0"/>
          <p:nvPr/>
        </p:nvPicPr>
        <p:blipFill>
          <a:blip r:embed="rId4">
            <a:alphaModFix/>
          </a:blip>
          <a:stretch>
            <a:fillRect/>
          </a:stretch>
        </p:blipFill>
        <p:spPr>
          <a:xfrm>
            <a:off x="8910375" y="3071550"/>
            <a:ext cx="2964950" cy="3445750"/>
          </a:xfrm>
          <a:prstGeom prst="rect">
            <a:avLst/>
          </a:prstGeom>
          <a:noFill/>
          <a:ln>
            <a:noFill/>
          </a:ln>
        </p:spPr>
      </p:pic>
    </p:spTree>
  </p:cSld>
  <p:clrMapOvr>
    <a:masterClrMapping/>
  </p:clrMapOvr>
  <p:transition xmlns:p14="http://schemas.microsoft.com/office/powerpoint/2010/mai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highlight>
                  <a:srgbClr val="FFFFFF"/>
                </a:highlight>
              </a:rPr>
              <a:t>Non-Mormon suffragists were divided over the issue of Utah women’s suffrage</a:t>
            </a:r>
            <a:endParaRPr>
              <a:solidFill>
                <a:srgbClr val="000000"/>
              </a:solidFill>
            </a:endParaRPr>
          </a:p>
        </p:txBody>
      </p:sp>
      <p:sp>
        <p:nvSpPr>
          <p:cNvPr id="248" name="Shape 248"/>
          <p:cNvSpPr txBox="1">
            <a:spLocks noGrp="1"/>
          </p:cNvSpPr>
          <p:nvPr>
            <p:ph type="body" idx="1"/>
          </p:nvPr>
        </p:nvSpPr>
        <p:spPr>
          <a:xfrm>
            <a:off x="838200" y="1825625"/>
            <a:ext cx="3916200" cy="4351200"/>
          </a:xfrm>
          <a:prstGeom prst="rect">
            <a:avLst/>
          </a:prstGeom>
        </p:spPr>
        <p:txBody>
          <a:bodyPr spcFirstLastPara="1" wrap="square" lIns="91425" tIns="91425" rIns="91425" bIns="91425" anchor="t" anchorCtr="0">
            <a:noAutofit/>
          </a:bodyPr>
          <a:lstStyle/>
          <a:p>
            <a:pPr marL="457200" lvl="0" indent="-381000">
              <a:spcBef>
                <a:spcPts val="1000"/>
              </a:spcBef>
              <a:spcAft>
                <a:spcPts val="0"/>
              </a:spcAft>
              <a:buClr>
                <a:srgbClr val="626366"/>
              </a:buClr>
              <a:buSzPts val="2400"/>
              <a:buChar char="•"/>
            </a:pPr>
            <a:r>
              <a:rPr lang="en-US" sz="2400">
                <a:solidFill>
                  <a:srgbClr val="626366"/>
                </a:solidFill>
                <a:highlight>
                  <a:srgbClr val="FFFFFF"/>
                </a:highlight>
                <a:latin typeface="Arial"/>
                <a:ea typeface="Arial"/>
                <a:cs typeface="Arial"/>
                <a:sym typeface="Arial"/>
              </a:rPr>
              <a:t>Many supported the principle of suffrage for all women but held that granting the vote to Utah women strengthened the political power of the LDS Church and perpetuated the practice of polygamy</a:t>
            </a:r>
            <a:endParaRPr sz="2400">
              <a:latin typeface="Arial"/>
              <a:ea typeface="Arial"/>
              <a:cs typeface="Arial"/>
              <a:sym typeface="Arial"/>
            </a:endParaRPr>
          </a:p>
        </p:txBody>
      </p:sp>
      <p:pic>
        <p:nvPicPr>
          <p:cNvPr id="249" name="Shape 249"/>
          <p:cNvPicPr preferRelativeResize="0"/>
          <p:nvPr/>
        </p:nvPicPr>
        <p:blipFill>
          <a:blip r:embed="rId3">
            <a:alphaModFix/>
          </a:blip>
          <a:stretch>
            <a:fillRect/>
          </a:stretch>
        </p:blipFill>
        <p:spPr>
          <a:xfrm>
            <a:off x="5205300" y="1825625"/>
            <a:ext cx="2156400" cy="3126775"/>
          </a:xfrm>
          <a:prstGeom prst="rect">
            <a:avLst/>
          </a:prstGeom>
          <a:noFill/>
          <a:ln>
            <a:noFill/>
          </a:ln>
        </p:spPr>
      </p:pic>
      <p:sp>
        <p:nvSpPr>
          <p:cNvPr id="250" name="Shape 250"/>
          <p:cNvSpPr txBox="1"/>
          <p:nvPr/>
        </p:nvSpPr>
        <p:spPr>
          <a:xfrm>
            <a:off x="5042025" y="5009800"/>
            <a:ext cx="3454800" cy="112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600">
                <a:solidFill>
                  <a:srgbClr val="626366"/>
                </a:solidFill>
                <a:highlight>
                  <a:srgbClr val="FFFFFF"/>
                </a:highlight>
              </a:rPr>
              <a:t>Cornelia Paddock joined other anti-polygamy Utah women in petitioning Congress to abolish the women’s vote in Utah.</a:t>
            </a:r>
            <a:endParaRPr sz="1600"/>
          </a:p>
        </p:txBody>
      </p:sp>
      <p:pic>
        <p:nvPicPr>
          <p:cNvPr id="251" name="Shape 251"/>
          <p:cNvPicPr preferRelativeResize="0"/>
          <p:nvPr/>
        </p:nvPicPr>
        <p:blipFill>
          <a:blip r:embed="rId4">
            <a:alphaModFix/>
          </a:blip>
          <a:stretch>
            <a:fillRect/>
          </a:stretch>
        </p:blipFill>
        <p:spPr>
          <a:xfrm>
            <a:off x="9046300" y="1843225"/>
            <a:ext cx="2077315" cy="3109175"/>
          </a:xfrm>
          <a:prstGeom prst="rect">
            <a:avLst/>
          </a:prstGeom>
          <a:noFill/>
          <a:ln>
            <a:noFill/>
          </a:ln>
        </p:spPr>
      </p:pic>
      <p:sp>
        <p:nvSpPr>
          <p:cNvPr id="252" name="Shape 252"/>
          <p:cNvSpPr txBox="1"/>
          <p:nvPr/>
        </p:nvSpPr>
        <p:spPr>
          <a:xfrm>
            <a:off x="8593225" y="4941400"/>
            <a:ext cx="3454800" cy="112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600">
                <a:solidFill>
                  <a:srgbClr val="626366"/>
                </a:solidFill>
                <a:highlight>
                  <a:srgbClr val="FFFFFF"/>
                </a:highlight>
              </a:rPr>
              <a:t>Jenny Froiseth, the editor of Utah’s </a:t>
            </a:r>
            <a:r>
              <a:rPr lang="en-US" sz="1600" i="1">
                <a:solidFill>
                  <a:srgbClr val="626366"/>
                </a:solidFill>
                <a:highlight>
                  <a:srgbClr val="FFFFFF"/>
                </a:highlight>
              </a:rPr>
              <a:t>Anti-Polygamy Standard</a:t>
            </a:r>
            <a:r>
              <a:rPr lang="en-US" sz="1600">
                <a:solidFill>
                  <a:srgbClr val="626366"/>
                </a:solidFill>
                <a:highlight>
                  <a:srgbClr val="FFFFFF"/>
                </a:highlight>
              </a:rPr>
              <a:t>, did not support the </a:t>
            </a:r>
            <a:r>
              <a:rPr lang="en-US" sz="1600" i="1">
                <a:solidFill>
                  <a:srgbClr val="626366"/>
                </a:solidFill>
                <a:highlight>
                  <a:srgbClr val="FFFFFF"/>
                </a:highlight>
              </a:rPr>
              <a:t>removal</a:t>
            </a:r>
            <a:r>
              <a:rPr lang="en-US" sz="1600">
                <a:solidFill>
                  <a:srgbClr val="626366"/>
                </a:solidFill>
                <a:highlight>
                  <a:srgbClr val="FFFFFF"/>
                </a:highlight>
              </a:rPr>
              <a:t> of Utah women’s suffrage but joined other anti-polygamy women in lobbying to exclude Mormon women from national suffrage organizations.</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718446" y="304800"/>
            <a:ext cx="56301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666666"/>
                </a:solidFill>
              </a:rPr>
              <a:t>So Congress passed laws to make polygamy illegal</a:t>
            </a:r>
            <a:endParaRPr sz="2400">
              <a:solidFill>
                <a:srgbClr val="666666"/>
              </a:solidFill>
            </a:endParaRPr>
          </a:p>
          <a:p>
            <a:pPr marL="0" marR="0" lvl="0" indent="0" algn="l" rtl="0">
              <a:spcBef>
                <a:spcPts val="0"/>
              </a:spcBef>
              <a:spcAft>
                <a:spcPts val="0"/>
              </a:spcAft>
              <a:buNone/>
            </a:pPr>
            <a:endParaRPr sz="2400">
              <a:solidFill>
                <a:srgbClr val="666666"/>
              </a:solidFill>
            </a:endParaRPr>
          </a:p>
          <a:p>
            <a:pPr marL="0" marR="0" lvl="0" indent="0" algn="l" rtl="0">
              <a:spcBef>
                <a:spcPts val="0"/>
              </a:spcBef>
              <a:spcAft>
                <a:spcPts val="0"/>
              </a:spcAft>
              <a:buNone/>
            </a:pPr>
            <a:r>
              <a:rPr lang="en-US" sz="2400">
                <a:solidFill>
                  <a:srgbClr val="666666"/>
                </a:solidFill>
              </a:rPr>
              <a:t>AND took away Utah women’s (and polygamist men’s) voting rights with the Edmunds-Tucker Act in 1887</a:t>
            </a:r>
            <a:endParaRPr sz="2400">
              <a:solidFill>
                <a:srgbClr val="666666"/>
              </a:solidFill>
            </a:endParaRPr>
          </a:p>
        </p:txBody>
      </p:sp>
      <p:pic>
        <p:nvPicPr>
          <p:cNvPr id="259" name="Shape 259"/>
          <p:cNvPicPr preferRelativeResize="0"/>
          <p:nvPr/>
        </p:nvPicPr>
        <p:blipFill rotWithShape="1">
          <a:blip r:embed="rId3">
            <a:alphaModFix/>
          </a:blip>
          <a:srcRect/>
          <a:stretch/>
        </p:blipFill>
        <p:spPr>
          <a:xfrm>
            <a:off x="1579575" y="2858375"/>
            <a:ext cx="4014475" cy="3572875"/>
          </a:xfrm>
          <a:prstGeom prst="rect">
            <a:avLst/>
          </a:prstGeom>
          <a:noFill/>
          <a:ln>
            <a:noFill/>
          </a:ln>
        </p:spPr>
      </p:pic>
      <p:pic>
        <p:nvPicPr>
          <p:cNvPr id="260" name="Shape 260"/>
          <p:cNvPicPr preferRelativeResize="0"/>
          <p:nvPr/>
        </p:nvPicPr>
        <p:blipFill rotWithShape="1">
          <a:blip r:embed="rId4">
            <a:alphaModFix/>
          </a:blip>
          <a:srcRect/>
          <a:stretch/>
        </p:blipFill>
        <p:spPr>
          <a:xfrm>
            <a:off x="7046225" y="304800"/>
            <a:ext cx="4628124" cy="6250851"/>
          </a:xfrm>
          <a:prstGeom prst="rect">
            <a:avLst/>
          </a:prstGeom>
          <a:noFill/>
          <a:ln>
            <a:noFill/>
          </a:ln>
        </p:spPr>
      </p:pic>
    </p:spTree>
  </p:cSld>
  <p:clrMapOvr>
    <a:masterClrMapping/>
  </p:clrMapOvr>
  <p:transition xmlns:p14="http://schemas.microsoft.com/office/powerpoint/2010/mai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3950725" y="1874000"/>
            <a:ext cx="5370000" cy="2821800"/>
          </a:xfrm>
          <a:prstGeom prst="rect">
            <a:avLst/>
          </a:prstGeom>
          <a:solidFill>
            <a:srgbClr val="532C6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a:spcBef>
                <a:spcPts val="0"/>
              </a:spcBef>
              <a:spcAft>
                <a:spcPts val="0"/>
              </a:spcAft>
              <a:buNone/>
            </a:pPr>
            <a:r>
              <a:rPr lang="en-US" sz="3600" b="1">
                <a:solidFill>
                  <a:srgbClr val="FFFFFF"/>
                </a:solidFill>
              </a:rPr>
              <a:t>Re-enfranchisement:</a:t>
            </a:r>
            <a:endParaRPr sz="3600" b="1">
              <a:solidFill>
                <a:srgbClr val="FFFFFF"/>
              </a:solidFill>
            </a:endParaRPr>
          </a:p>
          <a:p>
            <a:pPr marL="0" lvl="0" indent="0" algn="ctr">
              <a:spcBef>
                <a:spcPts val="0"/>
              </a:spcBef>
              <a:spcAft>
                <a:spcPts val="0"/>
              </a:spcAft>
              <a:buNone/>
            </a:pPr>
            <a:r>
              <a:rPr lang="en-US" sz="3600" b="1">
                <a:solidFill>
                  <a:srgbClr val="FFFFFF"/>
                </a:solidFill>
              </a:rPr>
              <a:t>Gaining Back the Vote</a:t>
            </a:r>
            <a:endParaRPr sz="3600" b="1">
              <a:solidFill>
                <a:srgbClr val="FFFFFF"/>
              </a:solidFill>
            </a:endParaRPr>
          </a:p>
          <a:p>
            <a:pPr marL="0" lvl="0" indent="0" algn="ctr">
              <a:spcBef>
                <a:spcPts val="0"/>
              </a:spcBef>
              <a:spcAft>
                <a:spcPts val="0"/>
              </a:spcAft>
              <a:buNone/>
            </a:pPr>
            <a:r>
              <a:rPr lang="en-US" sz="3600" b="1">
                <a:solidFill>
                  <a:srgbClr val="FFFFFF"/>
                </a:solidFill>
              </a:rPr>
              <a:t>1896</a:t>
            </a:r>
            <a:endParaRPr sz="3600" b="1">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564475" y="365125"/>
            <a:ext cx="10996800" cy="13257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a:latin typeface="Arial"/>
                <a:ea typeface="Arial"/>
                <a:cs typeface="Arial"/>
                <a:sym typeface="Arial"/>
              </a:rPr>
              <a:t>Utah Women Were Angry to Lose the Vote</a:t>
            </a:r>
            <a:endParaRPr/>
          </a:p>
        </p:txBody>
      </p:sp>
      <p:sp>
        <p:nvSpPr>
          <p:cNvPr id="272" name="Shape 272"/>
          <p:cNvSpPr txBox="1">
            <a:spLocks noGrp="1"/>
          </p:cNvSpPr>
          <p:nvPr>
            <p:ph type="body" idx="1"/>
          </p:nvPr>
        </p:nvSpPr>
        <p:spPr>
          <a:xfrm>
            <a:off x="838200" y="1825625"/>
            <a:ext cx="6652800" cy="43512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rgbClr val="666666"/>
              </a:buClr>
              <a:buSzPts val="2800"/>
              <a:buChar char="●"/>
            </a:pPr>
            <a:r>
              <a:rPr lang="en-US">
                <a:solidFill>
                  <a:srgbClr val="666666"/>
                </a:solidFill>
                <a:latin typeface="Arial"/>
                <a:ea typeface="Arial"/>
                <a:cs typeface="Arial"/>
                <a:sym typeface="Arial"/>
              </a:rPr>
              <a:t>They had voted for 17 years</a:t>
            </a:r>
            <a:endParaRPr>
              <a:solidFill>
                <a:srgbClr val="666666"/>
              </a:solidFill>
              <a:latin typeface="Arial"/>
              <a:ea typeface="Arial"/>
              <a:cs typeface="Arial"/>
              <a:sym typeface="Arial"/>
            </a:endParaRPr>
          </a:p>
          <a:p>
            <a:pPr marL="457200" lvl="0" indent="-406400" rtl="0">
              <a:lnSpc>
                <a:spcPct val="100000"/>
              </a:lnSpc>
              <a:spcBef>
                <a:spcPts val="0"/>
              </a:spcBef>
              <a:spcAft>
                <a:spcPts val="0"/>
              </a:spcAft>
              <a:buClr>
                <a:srgbClr val="666666"/>
              </a:buClr>
              <a:buSzPts val="2800"/>
              <a:buChar char="●"/>
            </a:pPr>
            <a:r>
              <a:rPr lang="en-US">
                <a:solidFill>
                  <a:srgbClr val="666666"/>
                </a:solidFill>
                <a:latin typeface="Arial"/>
                <a:ea typeface="Arial"/>
                <a:cs typeface="Arial"/>
                <a:sym typeface="Arial"/>
              </a:rPr>
              <a:t>Created the Utah Woman Suffrage Association in 1889</a:t>
            </a:r>
            <a:endParaRPr>
              <a:solidFill>
                <a:srgbClr val="666666"/>
              </a:solidFill>
              <a:latin typeface="Arial"/>
              <a:ea typeface="Arial"/>
              <a:cs typeface="Arial"/>
              <a:sym typeface="Arial"/>
            </a:endParaRPr>
          </a:p>
          <a:p>
            <a:pPr marL="914400" lvl="1" indent="-355600" rtl="0">
              <a:lnSpc>
                <a:spcPct val="100000"/>
              </a:lnSpc>
              <a:spcBef>
                <a:spcPts val="0"/>
              </a:spcBef>
              <a:spcAft>
                <a:spcPts val="0"/>
              </a:spcAft>
              <a:buClr>
                <a:srgbClr val="666666"/>
              </a:buClr>
              <a:buSzPts val="2000"/>
              <a:buChar char="○"/>
            </a:pPr>
            <a:r>
              <a:rPr lang="en-US" sz="2000">
                <a:solidFill>
                  <a:srgbClr val="666666"/>
                </a:solidFill>
                <a:latin typeface="Arial"/>
                <a:ea typeface="Arial"/>
                <a:cs typeface="Arial"/>
                <a:sym typeface="Arial"/>
              </a:rPr>
              <a:t>An affiliate of the National Woman Suffrage Association run by Susan B. Anthony</a:t>
            </a:r>
            <a:endParaRPr sz="2000">
              <a:solidFill>
                <a:srgbClr val="666666"/>
              </a:solidFill>
              <a:latin typeface="Arial"/>
              <a:ea typeface="Arial"/>
              <a:cs typeface="Arial"/>
              <a:sym typeface="Arial"/>
            </a:endParaRPr>
          </a:p>
          <a:p>
            <a:pPr marL="914400" lvl="1" indent="-355600" rtl="0">
              <a:lnSpc>
                <a:spcPct val="100000"/>
              </a:lnSpc>
              <a:spcBef>
                <a:spcPts val="0"/>
              </a:spcBef>
              <a:spcAft>
                <a:spcPts val="0"/>
              </a:spcAft>
              <a:buClr>
                <a:srgbClr val="666666"/>
              </a:buClr>
              <a:buSzPts val="2000"/>
              <a:buFont typeface="Arial"/>
              <a:buChar char="○"/>
            </a:pPr>
            <a:r>
              <a:rPr lang="en-US" sz="2000">
                <a:solidFill>
                  <a:srgbClr val="666666"/>
                </a:solidFill>
                <a:latin typeface="Arial"/>
                <a:ea typeface="Arial"/>
                <a:cs typeface="Arial"/>
                <a:sym typeface="Arial"/>
              </a:rPr>
              <a:t>Founded chapters throughout Utah</a:t>
            </a:r>
            <a:endParaRPr sz="2000">
              <a:solidFill>
                <a:srgbClr val="666666"/>
              </a:solidFill>
              <a:latin typeface="Arial"/>
              <a:ea typeface="Arial"/>
              <a:cs typeface="Arial"/>
              <a:sym typeface="Arial"/>
            </a:endParaRPr>
          </a:p>
          <a:p>
            <a:pPr marL="457200" lvl="0" indent="0" rtl="0">
              <a:lnSpc>
                <a:spcPct val="100000"/>
              </a:lnSpc>
              <a:spcBef>
                <a:spcPts val="0"/>
              </a:spcBef>
              <a:spcAft>
                <a:spcPts val="0"/>
              </a:spcAft>
              <a:buNone/>
            </a:pPr>
            <a:endParaRPr>
              <a:solidFill>
                <a:srgbClr val="666666"/>
              </a:solidFill>
              <a:latin typeface="Arial"/>
              <a:ea typeface="Arial"/>
              <a:cs typeface="Arial"/>
              <a:sym typeface="Arial"/>
            </a:endParaRPr>
          </a:p>
          <a:p>
            <a:pPr marL="457200" lvl="0" indent="-406400" rtl="0">
              <a:lnSpc>
                <a:spcPct val="100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Worked with national suffrage leaders</a:t>
            </a:r>
            <a:endParaRPr>
              <a:solidFill>
                <a:srgbClr val="666666"/>
              </a:solidFill>
              <a:latin typeface="Arial"/>
              <a:ea typeface="Arial"/>
              <a:cs typeface="Arial"/>
              <a:sym typeface="Arial"/>
            </a:endParaRPr>
          </a:p>
          <a:p>
            <a:pPr marL="457200" lvl="0" indent="-406400" rtl="0">
              <a:lnSpc>
                <a:spcPct val="100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Wrote letters and articles; gave speeches</a:t>
            </a:r>
            <a:endParaRPr>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Font typeface="Arial"/>
              <a:buNone/>
            </a:pPr>
            <a:r>
              <a:rPr lang="en-US">
                <a:solidFill>
                  <a:srgbClr val="666666"/>
                </a:solidFill>
                <a:latin typeface="Comic Sans MS"/>
                <a:ea typeface="Comic Sans MS"/>
                <a:cs typeface="Comic Sans MS"/>
                <a:sym typeface="Comic Sans MS"/>
              </a:rPr>
              <a:t>                  </a:t>
            </a:r>
            <a:endParaRPr>
              <a:solidFill>
                <a:srgbClr val="666666"/>
              </a:solidFill>
              <a:latin typeface="Arial"/>
              <a:ea typeface="Arial"/>
              <a:cs typeface="Arial"/>
              <a:sym typeface="Arial"/>
            </a:endParaRPr>
          </a:p>
          <a:p>
            <a:pPr marL="228600" lvl="0" indent="-50800">
              <a:spcBef>
                <a:spcPts val="1000"/>
              </a:spcBef>
              <a:spcAft>
                <a:spcPts val="0"/>
              </a:spcAft>
              <a:buNone/>
            </a:pPr>
            <a:endParaRPr>
              <a:solidFill>
                <a:srgbClr val="666666"/>
              </a:solidFill>
            </a:endParaRPr>
          </a:p>
        </p:txBody>
      </p:sp>
      <p:pic>
        <p:nvPicPr>
          <p:cNvPr id="273" name="Shape 273"/>
          <p:cNvPicPr preferRelativeResize="0"/>
          <p:nvPr/>
        </p:nvPicPr>
        <p:blipFill>
          <a:blip r:embed="rId3">
            <a:alphaModFix/>
          </a:blip>
          <a:stretch>
            <a:fillRect/>
          </a:stretch>
        </p:blipFill>
        <p:spPr>
          <a:xfrm>
            <a:off x="7873401" y="1614625"/>
            <a:ext cx="3481075" cy="4159775"/>
          </a:xfrm>
          <a:prstGeom prst="rect">
            <a:avLst/>
          </a:prstGeom>
          <a:noFill/>
          <a:ln>
            <a:noFill/>
          </a:ln>
        </p:spPr>
      </p:pic>
      <p:sp>
        <p:nvSpPr>
          <p:cNvPr id="274" name="Shape 274"/>
          <p:cNvSpPr txBox="1"/>
          <p:nvPr/>
        </p:nvSpPr>
        <p:spPr>
          <a:xfrm>
            <a:off x="7319850" y="5973875"/>
            <a:ext cx="4566300" cy="684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600">
                <a:solidFill>
                  <a:srgbClr val="666666"/>
                </a:solidFill>
              </a:rPr>
              <a:t>(L to R) Emily S. Richards, Phoebe Beattie, and Sarah Granger Kimball</a:t>
            </a:r>
            <a:endParaRPr sz="1600">
              <a:solidFill>
                <a:srgbClr val="666666"/>
              </a:solidFill>
            </a:endParaRPr>
          </a:p>
        </p:txBody>
      </p:sp>
    </p:spTree>
  </p:cSld>
  <p:clrMapOvr>
    <a:masterClrMapping/>
  </p:clrMapOvr>
  <p:transition xmlns:p14="http://schemas.microsoft.com/office/powerpoint/2010/mai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3809325" y="2113450"/>
            <a:ext cx="4480800" cy="2103600"/>
          </a:xfrm>
          <a:prstGeom prst="rect">
            <a:avLst/>
          </a:prstGeom>
          <a:solidFill>
            <a:srgbClr val="532C6C"/>
          </a:solidFill>
          <a:ln w="9525" cap="flat" cmpd="sng">
            <a:solidFill>
              <a:srgbClr val="FFFFFF"/>
            </a:solidFill>
            <a:prstDash val="solid"/>
            <a:round/>
            <a:headEnd type="none" w="med" len="med"/>
            <a:tailEnd type="none" w="med" len="med"/>
          </a:ln>
        </p:spPr>
        <p:txBody>
          <a:bodyPr spcFirstLastPara="1" wrap="square" lIns="91425" tIns="91425" rIns="91425" bIns="91425" anchor="t" anchorCtr="0">
            <a:noAutofit/>
          </a:bodyPr>
          <a:lstStyle/>
          <a:p>
            <a:pPr marL="0" lvl="0" indent="0" algn="ctr" rtl="0">
              <a:spcBef>
                <a:spcPts val="0"/>
              </a:spcBef>
              <a:spcAft>
                <a:spcPts val="0"/>
              </a:spcAft>
              <a:buNone/>
            </a:pPr>
            <a:endParaRPr sz="3000"/>
          </a:p>
          <a:p>
            <a:pPr marL="0" lvl="0" indent="0" algn="ctr">
              <a:spcBef>
                <a:spcPts val="0"/>
              </a:spcBef>
              <a:spcAft>
                <a:spcPts val="0"/>
              </a:spcAft>
              <a:buNone/>
            </a:pPr>
            <a:r>
              <a:rPr lang="en-US" sz="3000" b="1">
                <a:solidFill>
                  <a:srgbClr val="FFFFFF"/>
                </a:solidFill>
              </a:rPr>
              <a:t>Key</a:t>
            </a:r>
            <a:endParaRPr sz="3000" b="1">
              <a:solidFill>
                <a:srgbClr val="FFFFFF"/>
              </a:solidFill>
            </a:endParaRPr>
          </a:p>
          <a:p>
            <a:pPr marL="0" lvl="0" indent="0" algn="ctr">
              <a:spcBef>
                <a:spcPts val="0"/>
              </a:spcBef>
              <a:spcAft>
                <a:spcPts val="0"/>
              </a:spcAft>
              <a:buNone/>
            </a:pPr>
            <a:r>
              <a:rPr lang="en-US" sz="3000" b="1">
                <a:solidFill>
                  <a:srgbClr val="FFFFFF"/>
                </a:solidFill>
              </a:rPr>
              <a:t>Vocabulary</a:t>
            </a:r>
            <a:endParaRPr sz="3000" b="1">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a:blip r:embed="rId3">
            <a:alphaModFix/>
          </a:blip>
          <a:stretch>
            <a:fillRect/>
          </a:stretch>
        </p:blipFill>
        <p:spPr>
          <a:xfrm>
            <a:off x="1752600" y="0"/>
            <a:ext cx="10001250" cy="6858000"/>
          </a:xfrm>
          <a:prstGeom prst="rect">
            <a:avLst/>
          </a:prstGeom>
          <a:noFill/>
          <a:ln>
            <a:noFill/>
          </a:ln>
        </p:spPr>
      </p:pic>
      <p:sp>
        <p:nvSpPr>
          <p:cNvPr id="281" name="Shape 281"/>
          <p:cNvSpPr txBox="1"/>
          <p:nvPr/>
        </p:nvSpPr>
        <p:spPr>
          <a:xfrm>
            <a:off x="205325" y="283500"/>
            <a:ext cx="1317000" cy="88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666666"/>
                </a:solidFill>
              </a:rPr>
              <a:t>Utah’s Emmeline B. Wells</a:t>
            </a:r>
            <a:endParaRPr sz="1800">
              <a:solidFill>
                <a:srgbClr val="666666"/>
              </a:solidFill>
            </a:endParaRPr>
          </a:p>
        </p:txBody>
      </p:sp>
      <p:sp>
        <p:nvSpPr>
          <p:cNvPr id="282" name="Shape 282"/>
          <p:cNvSpPr/>
          <p:nvPr/>
        </p:nvSpPr>
        <p:spPr>
          <a:xfrm>
            <a:off x="1180150" y="112600"/>
            <a:ext cx="2804700" cy="376200"/>
          </a:xfrm>
          <a:prstGeom prst="uturnArrow">
            <a:avLst>
              <a:gd name="adj1" fmla="val 9999"/>
              <a:gd name="adj2" fmla="val 25000"/>
              <a:gd name="adj3" fmla="val 25000"/>
              <a:gd name="adj4" fmla="val 43750"/>
              <a:gd name="adj5" fmla="val 82590"/>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txBox="1"/>
          <p:nvPr/>
        </p:nvSpPr>
        <p:spPr>
          <a:xfrm>
            <a:off x="171125" y="3190875"/>
            <a:ext cx="1317000" cy="239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600">
                <a:solidFill>
                  <a:srgbClr val="666666"/>
                </a:solidFill>
              </a:rPr>
              <a:t>Group of State Presidents &amp; Officers of the National American Woman Suffrage Association, 1892</a:t>
            </a:r>
            <a:endParaRPr sz="1600">
              <a:solidFill>
                <a:srgbClr val="666666"/>
              </a:solidFill>
            </a:endParaRPr>
          </a:p>
          <a:p>
            <a:pPr marL="0" lvl="0" indent="0">
              <a:spcBef>
                <a:spcPts val="0"/>
              </a:spcBef>
              <a:spcAft>
                <a:spcPts val="0"/>
              </a:spcAft>
              <a:buNone/>
            </a:pPr>
            <a:endParaRPr sz="1600">
              <a:solidFill>
                <a:srgbClr val="666666"/>
              </a:solidFill>
            </a:endParaRPr>
          </a:p>
          <a:p>
            <a:pPr marL="0" lvl="0" indent="0" rtl="0">
              <a:spcBef>
                <a:spcPts val="0"/>
              </a:spcBef>
              <a:spcAft>
                <a:spcPts val="0"/>
              </a:spcAft>
              <a:buNone/>
            </a:pPr>
            <a:r>
              <a:rPr lang="en-US" sz="1200">
                <a:solidFill>
                  <a:srgbClr val="666666"/>
                </a:solidFill>
              </a:rPr>
              <a:t>Source: Bryn Mawr College Library Special Collections</a:t>
            </a:r>
            <a:endParaRPr sz="1200">
              <a:solidFill>
                <a:srgbClr val="6666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5334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End of Polygamy</a:t>
            </a:r>
            <a:endParaRPr/>
          </a:p>
        </p:txBody>
      </p:sp>
      <p:sp>
        <p:nvSpPr>
          <p:cNvPr id="290" name="Shape 290"/>
          <p:cNvSpPr txBox="1">
            <a:spLocks noGrp="1"/>
          </p:cNvSpPr>
          <p:nvPr>
            <p:ph type="body" idx="1"/>
          </p:nvPr>
        </p:nvSpPr>
        <p:spPr>
          <a:xfrm>
            <a:off x="609600" y="1825625"/>
            <a:ext cx="4918800" cy="4351200"/>
          </a:xfrm>
          <a:prstGeom prst="rect">
            <a:avLst/>
          </a:prstGeom>
        </p:spPr>
        <p:txBody>
          <a:bodyPr spcFirstLastPara="1" wrap="square" lIns="91425" tIns="91425" rIns="91425" bIns="91425" anchor="t" anchorCtr="0">
            <a:noAutofit/>
          </a:bodyPr>
          <a:lstStyle/>
          <a:p>
            <a:pPr marL="457200" lvl="0" indent="-406400" rtl="0">
              <a:lnSpc>
                <a:spcPct val="100000"/>
              </a:lnSpc>
              <a:spcBef>
                <a:spcPts val="0"/>
              </a:spcBef>
              <a:spcAft>
                <a:spcPts val="0"/>
              </a:spcAft>
              <a:buClr>
                <a:srgbClr val="666666"/>
              </a:buClr>
              <a:buSzPts val="2800"/>
              <a:buChar char="●"/>
            </a:pPr>
            <a:r>
              <a:rPr lang="en-US" dirty="0">
                <a:solidFill>
                  <a:srgbClr val="666666"/>
                </a:solidFill>
                <a:latin typeface="Arial"/>
                <a:ea typeface="Arial"/>
                <a:cs typeface="Arial"/>
                <a:sym typeface="Arial"/>
              </a:rPr>
              <a:t>Manifesto by LDS Church leader, </a:t>
            </a:r>
            <a:r>
              <a:rPr lang="en-US" dirty="0" err="1">
                <a:solidFill>
                  <a:srgbClr val="666666"/>
                </a:solidFill>
                <a:latin typeface="Arial"/>
                <a:ea typeface="Arial"/>
                <a:cs typeface="Arial"/>
                <a:sym typeface="Arial"/>
              </a:rPr>
              <a:t>Wilford</a:t>
            </a:r>
            <a:r>
              <a:rPr lang="en-US" dirty="0">
                <a:solidFill>
                  <a:srgbClr val="666666"/>
                </a:solidFill>
                <a:latin typeface="Arial"/>
                <a:ea typeface="Arial"/>
                <a:cs typeface="Arial"/>
                <a:sym typeface="Arial"/>
              </a:rPr>
              <a:t> Woodruff, in 1890 called for no new plural marriages</a:t>
            </a:r>
            <a:endParaRPr dirty="0">
              <a:solidFill>
                <a:srgbClr val="666666"/>
              </a:solidFill>
              <a:latin typeface="Arial"/>
              <a:ea typeface="Arial"/>
              <a:cs typeface="Arial"/>
              <a:sym typeface="Arial"/>
            </a:endParaRPr>
          </a:p>
          <a:p>
            <a:pPr marL="0" lvl="0" indent="0" rtl="0">
              <a:lnSpc>
                <a:spcPct val="100000"/>
              </a:lnSpc>
              <a:spcBef>
                <a:spcPts val="0"/>
              </a:spcBef>
              <a:spcAft>
                <a:spcPts val="0"/>
              </a:spcAft>
              <a:buNone/>
            </a:pPr>
            <a:endParaRPr dirty="0">
              <a:solidFill>
                <a:srgbClr val="666666"/>
              </a:solidFill>
              <a:latin typeface="Arial"/>
              <a:ea typeface="Arial"/>
              <a:cs typeface="Arial"/>
              <a:sym typeface="Arial"/>
            </a:endParaRPr>
          </a:p>
          <a:p>
            <a:pPr marL="457200" lvl="0" indent="-406400" rtl="0">
              <a:lnSpc>
                <a:spcPct val="100000"/>
              </a:lnSpc>
              <a:spcBef>
                <a:spcPts val="0"/>
              </a:spcBef>
              <a:spcAft>
                <a:spcPts val="0"/>
              </a:spcAft>
              <a:buClr>
                <a:srgbClr val="666666"/>
              </a:buClr>
              <a:buSzPts val="2800"/>
              <a:buChar char="●"/>
            </a:pPr>
            <a:r>
              <a:rPr lang="en-US" dirty="0">
                <a:solidFill>
                  <a:srgbClr val="666666"/>
                </a:solidFill>
                <a:latin typeface="Arial"/>
                <a:ea typeface="Arial"/>
                <a:cs typeface="Arial"/>
                <a:sym typeface="Arial"/>
              </a:rPr>
              <a:t>Utah Territory sought statehood once again</a:t>
            </a:r>
            <a:endParaRPr dirty="0">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dirty="0">
              <a:solidFill>
                <a:srgbClr val="666666"/>
              </a:solidFill>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r>
              <a:rPr lang="en-US" dirty="0">
                <a:solidFill>
                  <a:srgbClr val="666666"/>
                </a:solidFill>
                <a:latin typeface="Comic Sans MS"/>
                <a:ea typeface="Comic Sans MS"/>
                <a:cs typeface="Comic Sans MS"/>
                <a:sym typeface="Comic Sans MS"/>
              </a:rPr>
              <a:t>   </a:t>
            </a:r>
            <a:endParaRPr dirty="0">
              <a:solidFill>
                <a:srgbClr val="666666"/>
              </a:solidFill>
            </a:endParaRPr>
          </a:p>
        </p:txBody>
      </p:sp>
      <p:pic>
        <p:nvPicPr>
          <p:cNvPr id="291" name="Shape 291"/>
          <p:cNvPicPr preferRelativeResize="0"/>
          <p:nvPr/>
        </p:nvPicPr>
        <p:blipFill>
          <a:blip r:embed="rId3">
            <a:alphaModFix/>
          </a:blip>
          <a:stretch>
            <a:fillRect/>
          </a:stretch>
        </p:blipFill>
        <p:spPr>
          <a:xfrm>
            <a:off x="5729075" y="989188"/>
            <a:ext cx="6310525" cy="4879625"/>
          </a:xfrm>
          <a:prstGeom prst="rect">
            <a:avLst/>
          </a:prstGeom>
          <a:noFill/>
          <a:ln>
            <a:noFill/>
          </a:ln>
        </p:spPr>
      </p:pic>
      <p:sp>
        <p:nvSpPr>
          <p:cNvPr id="292" name="Shape 292"/>
          <p:cNvSpPr txBox="1"/>
          <p:nvPr/>
        </p:nvSpPr>
        <p:spPr>
          <a:xfrm>
            <a:off x="5951675" y="5944350"/>
            <a:ext cx="5814900" cy="46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dirty="0" smtClean="0">
                <a:solidFill>
                  <a:schemeClr val="tx1"/>
                </a:solidFill>
                <a:highlight>
                  <a:srgbClr val="F8F9FA"/>
                </a:highlight>
              </a:rPr>
              <a:t>Mormon polygamists </a:t>
            </a:r>
            <a:r>
              <a:rPr lang="en-US" sz="1800" dirty="0" smtClean="0">
                <a:solidFill>
                  <a:schemeClr val="tx1"/>
                </a:solidFill>
                <a:highlight>
                  <a:srgbClr val="F8F9FA"/>
                </a:highlight>
              </a:rPr>
              <a:t>in </a:t>
            </a:r>
            <a:r>
              <a:rPr lang="en-US" sz="1800" dirty="0">
                <a:solidFill>
                  <a:schemeClr val="tx1"/>
                </a:solidFill>
                <a:highlight>
                  <a:srgbClr val="F8F9FA"/>
                </a:highlight>
              </a:rPr>
              <a:t>prison, at the Utah Penitentiary, 1889. </a:t>
            </a:r>
            <a:r>
              <a:rPr lang="en-US" sz="1200" dirty="0">
                <a:solidFill>
                  <a:schemeClr val="tx1"/>
                </a:solidFill>
                <a:highlight>
                  <a:srgbClr val="F8F9FA"/>
                </a:highlight>
              </a:rPr>
              <a:t>Source: Harold B. Lee Library</a:t>
            </a:r>
            <a:endParaRPr sz="12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Utah State Constitutional Convention, 1895</a:t>
            </a:r>
            <a:endParaRPr/>
          </a:p>
        </p:txBody>
      </p:sp>
      <p:sp>
        <p:nvSpPr>
          <p:cNvPr id="299" name="Shape 299"/>
          <p:cNvSpPr txBox="1">
            <a:spLocks noGrp="1"/>
          </p:cNvSpPr>
          <p:nvPr>
            <p:ph type="body" idx="1"/>
          </p:nvPr>
        </p:nvSpPr>
        <p:spPr>
          <a:xfrm>
            <a:off x="268300" y="1843225"/>
            <a:ext cx="5421300" cy="43512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Clr>
                <a:srgbClr val="666666"/>
              </a:buClr>
              <a:buSzPts val="2800"/>
              <a:buChar char="•"/>
            </a:pPr>
            <a:r>
              <a:rPr lang="en-US">
                <a:solidFill>
                  <a:srgbClr val="666666"/>
                </a:solidFill>
              </a:rPr>
              <a:t>Debate about whether to include women’s suffrage in proposed state constitution lasted 2 weeks</a:t>
            </a:r>
            <a:endParaRPr>
              <a:solidFill>
                <a:srgbClr val="666666"/>
              </a:solidFill>
            </a:endParaRPr>
          </a:p>
          <a:p>
            <a:pPr marL="457200" lvl="0" indent="-406400" rtl="0">
              <a:spcBef>
                <a:spcPts val="0"/>
              </a:spcBef>
              <a:spcAft>
                <a:spcPts val="0"/>
              </a:spcAft>
              <a:buClr>
                <a:srgbClr val="666666"/>
              </a:buClr>
              <a:buSzPts val="2800"/>
              <a:buChar char="•"/>
            </a:pPr>
            <a:r>
              <a:rPr lang="en-US">
                <a:solidFill>
                  <a:srgbClr val="666666"/>
                </a:solidFill>
              </a:rPr>
              <a:t>Opponents were afraid the constitution would not be approved</a:t>
            </a:r>
            <a:endParaRPr>
              <a:solidFill>
                <a:srgbClr val="666666"/>
              </a:solidFill>
            </a:endParaRPr>
          </a:p>
          <a:p>
            <a:pPr marL="457200" lvl="0" indent="-406400" rtl="0">
              <a:spcBef>
                <a:spcPts val="0"/>
              </a:spcBef>
              <a:spcAft>
                <a:spcPts val="0"/>
              </a:spcAft>
              <a:buClr>
                <a:srgbClr val="666666"/>
              </a:buClr>
              <a:buSzPts val="2800"/>
              <a:buChar char="•"/>
            </a:pPr>
            <a:r>
              <a:rPr lang="en-US">
                <a:solidFill>
                  <a:srgbClr val="666666"/>
                </a:solidFill>
              </a:rPr>
              <a:t>Most delegates (and Utahns) supported its inclusion</a:t>
            </a:r>
            <a:endParaRPr>
              <a:solidFill>
                <a:srgbClr val="666666"/>
              </a:solidFill>
            </a:endParaRPr>
          </a:p>
          <a:p>
            <a:pPr marL="0" lvl="0" indent="0">
              <a:spcBef>
                <a:spcPts val="1000"/>
              </a:spcBef>
              <a:spcAft>
                <a:spcPts val="0"/>
              </a:spcAft>
              <a:buNone/>
            </a:pPr>
            <a:endParaRPr>
              <a:solidFill>
                <a:srgbClr val="666666"/>
              </a:solidFill>
            </a:endParaRPr>
          </a:p>
        </p:txBody>
      </p:sp>
      <p:pic>
        <p:nvPicPr>
          <p:cNvPr id="300" name="Shape 300"/>
          <p:cNvPicPr preferRelativeResize="0"/>
          <p:nvPr/>
        </p:nvPicPr>
        <p:blipFill>
          <a:blip r:embed="rId3">
            <a:alphaModFix/>
          </a:blip>
          <a:stretch>
            <a:fillRect/>
          </a:stretch>
        </p:blipFill>
        <p:spPr>
          <a:xfrm>
            <a:off x="5576025" y="1690825"/>
            <a:ext cx="2762250" cy="3810000"/>
          </a:xfrm>
          <a:prstGeom prst="rect">
            <a:avLst/>
          </a:prstGeom>
          <a:noFill/>
          <a:ln>
            <a:noFill/>
          </a:ln>
        </p:spPr>
      </p:pic>
      <p:pic>
        <p:nvPicPr>
          <p:cNvPr id="301" name="Shape 301"/>
          <p:cNvPicPr preferRelativeResize="0"/>
          <p:nvPr/>
        </p:nvPicPr>
        <p:blipFill>
          <a:blip r:embed="rId4">
            <a:alphaModFix/>
          </a:blip>
          <a:stretch>
            <a:fillRect/>
          </a:stretch>
        </p:blipFill>
        <p:spPr>
          <a:xfrm>
            <a:off x="8490675" y="1843225"/>
            <a:ext cx="3548925" cy="3304936"/>
          </a:xfrm>
          <a:prstGeom prst="rect">
            <a:avLst/>
          </a:prstGeom>
          <a:noFill/>
          <a:ln>
            <a:noFill/>
          </a:ln>
        </p:spPr>
      </p:pic>
      <p:sp>
        <p:nvSpPr>
          <p:cNvPr id="302" name="Shape 302"/>
          <p:cNvSpPr txBox="1"/>
          <p:nvPr/>
        </p:nvSpPr>
        <p:spPr>
          <a:xfrm>
            <a:off x="5699275" y="5615150"/>
            <a:ext cx="2639100" cy="285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a:t>B. H. Roberts</a:t>
            </a:r>
            <a:endParaRPr/>
          </a:p>
        </p:txBody>
      </p:sp>
      <p:sp>
        <p:nvSpPr>
          <p:cNvPr id="303" name="Shape 303"/>
          <p:cNvSpPr txBox="1"/>
          <p:nvPr/>
        </p:nvSpPr>
        <p:spPr>
          <a:xfrm>
            <a:off x="8776825" y="5235200"/>
            <a:ext cx="2868600" cy="570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Emily S. and Franklin S. Richards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990600" y="76200"/>
            <a:ext cx="10114265" cy="6705600"/>
          </a:xfrm>
          <a:prstGeom prst="rect">
            <a:avLst/>
          </a:prstGeom>
          <a:noFill/>
          <a:ln>
            <a:noFill/>
          </a:ln>
        </p:spPr>
      </p:pic>
      <p:sp>
        <p:nvSpPr>
          <p:cNvPr id="310" name="Shape 310"/>
          <p:cNvSpPr txBox="1"/>
          <p:nvPr/>
        </p:nvSpPr>
        <p:spPr>
          <a:xfrm>
            <a:off x="1368275" y="557125"/>
            <a:ext cx="3557400" cy="7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City and County Building: </a:t>
            </a:r>
            <a:endParaRPr sz="1800" b="1"/>
          </a:p>
          <a:p>
            <a:pPr marL="0" lvl="0" indent="0" algn="ctr">
              <a:spcBef>
                <a:spcPts val="0"/>
              </a:spcBef>
              <a:spcAft>
                <a:spcPts val="0"/>
              </a:spcAft>
              <a:buNone/>
            </a:pPr>
            <a:r>
              <a:rPr lang="en-US" sz="1800" b="1"/>
              <a:t>Site of the Utah State Constitutional Convention</a:t>
            </a:r>
            <a:endParaRPr sz="1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a:stretch/>
        </p:blipFill>
        <p:spPr>
          <a:xfrm>
            <a:off x="4274271" y="4565326"/>
            <a:ext cx="2145000" cy="2154575"/>
          </a:xfrm>
          <a:prstGeom prst="rect">
            <a:avLst/>
          </a:prstGeom>
          <a:noFill/>
          <a:ln>
            <a:noFill/>
          </a:ln>
        </p:spPr>
      </p:pic>
      <p:pic>
        <p:nvPicPr>
          <p:cNvPr id="316" name="Shape 316"/>
          <p:cNvPicPr preferRelativeResize="0"/>
          <p:nvPr/>
        </p:nvPicPr>
        <p:blipFill rotWithShape="1">
          <a:blip r:embed="rId4">
            <a:alphaModFix/>
          </a:blip>
          <a:srcRect/>
          <a:stretch/>
        </p:blipFill>
        <p:spPr>
          <a:xfrm>
            <a:off x="6666928" y="1805625"/>
            <a:ext cx="5354547" cy="4012050"/>
          </a:xfrm>
          <a:prstGeom prst="rect">
            <a:avLst/>
          </a:prstGeom>
          <a:noFill/>
          <a:ln>
            <a:noFill/>
          </a:ln>
        </p:spPr>
      </p:pic>
      <p:sp>
        <p:nvSpPr>
          <p:cNvPr id="317" name="Shape 317"/>
          <p:cNvSpPr txBox="1">
            <a:spLocks noGrp="1"/>
          </p:cNvSpPr>
          <p:nvPr>
            <p:ph type="title"/>
          </p:nvPr>
        </p:nvSpPr>
        <p:spPr>
          <a:xfrm>
            <a:off x="838200" y="14077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Statehood Granted WITH SUFFRAGE!</a:t>
            </a:r>
            <a:endParaRPr/>
          </a:p>
        </p:txBody>
      </p:sp>
      <p:sp>
        <p:nvSpPr>
          <p:cNvPr id="318" name="Shape 318"/>
          <p:cNvSpPr txBox="1">
            <a:spLocks noGrp="1"/>
          </p:cNvSpPr>
          <p:nvPr>
            <p:ph type="body" idx="1"/>
          </p:nvPr>
        </p:nvSpPr>
        <p:spPr>
          <a:xfrm>
            <a:off x="273825" y="1466475"/>
            <a:ext cx="6396300" cy="4351200"/>
          </a:xfrm>
          <a:prstGeom prst="rect">
            <a:avLst/>
          </a:prstGeom>
        </p:spPr>
        <p:txBody>
          <a:bodyPr spcFirstLastPara="1" wrap="square" lIns="91425" tIns="91425" rIns="91425" bIns="91425" anchor="t" anchorCtr="0">
            <a:noAutofit/>
          </a:bodyPr>
          <a:lstStyle/>
          <a:p>
            <a:pPr marL="457200" lvl="0" indent="-406400" rtl="0">
              <a:lnSpc>
                <a:spcPct val="115000"/>
              </a:lnSpc>
              <a:spcBef>
                <a:spcPts val="0"/>
              </a:spcBef>
              <a:spcAft>
                <a:spcPts val="0"/>
              </a:spcAft>
              <a:buClr>
                <a:srgbClr val="666666"/>
              </a:buClr>
              <a:buSzPts val="2800"/>
              <a:buFont typeface="Calibri"/>
              <a:buChar char="•"/>
            </a:pPr>
            <a:r>
              <a:rPr lang="en-US">
                <a:solidFill>
                  <a:srgbClr val="666666"/>
                </a:solidFill>
              </a:rPr>
              <a:t>Utah voters, all of them male, then voted overwhelmingly to approve the proposed constitution</a:t>
            </a:r>
            <a:endParaRPr>
              <a:solidFill>
                <a:srgbClr val="666666"/>
              </a:solidFill>
            </a:endParaRPr>
          </a:p>
          <a:p>
            <a:pPr marL="457200" lvl="0" indent="-406400" rtl="0">
              <a:lnSpc>
                <a:spcPct val="115000"/>
              </a:lnSpc>
              <a:spcBef>
                <a:spcPts val="0"/>
              </a:spcBef>
              <a:spcAft>
                <a:spcPts val="0"/>
              </a:spcAft>
              <a:buClr>
                <a:srgbClr val="666666"/>
              </a:buClr>
              <a:buSzPts val="2800"/>
              <a:buFont typeface="Calibri"/>
              <a:buChar char="•"/>
            </a:pPr>
            <a:r>
              <a:rPr lang="en-US">
                <a:solidFill>
                  <a:srgbClr val="666666"/>
                </a:solidFill>
              </a:rPr>
              <a:t>Utah women were given back the vote, or refranchised, in 1896, after Congress accepted Utah’s constitution and granted statehood</a:t>
            </a:r>
            <a:endParaRPr>
              <a:solidFill>
                <a:srgbClr val="666666"/>
              </a:solidFill>
            </a:endParaRPr>
          </a:p>
          <a:p>
            <a:pPr marL="228600" lvl="0" indent="-50800">
              <a:spcBef>
                <a:spcPts val="1000"/>
              </a:spcBef>
              <a:spcAft>
                <a:spcPts val="0"/>
              </a:spcAft>
              <a:buNone/>
            </a:pPr>
            <a:endParaRPr sz="2400">
              <a:solidFill>
                <a:srgbClr val="666666"/>
              </a:solidFill>
            </a:endParaRPr>
          </a:p>
        </p:txBody>
      </p:sp>
    </p:spTree>
  </p:cSld>
  <p:clrMapOvr>
    <a:masterClrMapping/>
  </p:clrMapOvr>
  <p:transition xmlns:p14="http://schemas.microsoft.com/office/powerpoint/2010/mai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p:nvPr/>
        </p:nvSpPr>
        <p:spPr>
          <a:xfrm>
            <a:off x="2958800" y="2026775"/>
            <a:ext cx="6909300" cy="2412600"/>
          </a:xfrm>
          <a:prstGeom prst="rect">
            <a:avLst/>
          </a:prstGeom>
          <a:solidFill>
            <a:srgbClr val="532C6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FFFFFF"/>
                </a:solidFill>
              </a:rPr>
              <a:t>Utah Women </a:t>
            </a:r>
            <a:endParaRPr sz="3600" b="1">
              <a:solidFill>
                <a:srgbClr val="FFFFFF"/>
              </a:solidFill>
            </a:endParaRPr>
          </a:p>
          <a:p>
            <a:pPr marL="0" marR="0" lvl="0" indent="0" algn="ctr" rtl="0">
              <a:spcBef>
                <a:spcPts val="0"/>
              </a:spcBef>
              <a:spcAft>
                <a:spcPts val="0"/>
              </a:spcAft>
              <a:buNone/>
            </a:pPr>
            <a:r>
              <a:rPr lang="en-US" sz="3600" b="1">
                <a:solidFill>
                  <a:srgbClr val="FFFFFF"/>
                </a:solidFill>
              </a:rPr>
              <a:t>and the </a:t>
            </a:r>
            <a:endParaRPr sz="3600" b="1">
              <a:solidFill>
                <a:srgbClr val="FFFFFF"/>
              </a:solidFill>
            </a:endParaRPr>
          </a:p>
          <a:p>
            <a:pPr marL="0" marR="0" lvl="0" indent="0" algn="ctr" rtl="0">
              <a:spcBef>
                <a:spcPts val="0"/>
              </a:spcBef>
              <a:spcAft>
                <a:spcPts val="0"/>
              </a:spcAft>
              <a:buNone/>
            </a:pPr>
            <a:r>
              <a:rPr lang="en-US" sz="3600" b="1">
                <a:solidFill>
                  <a:srgbClr val="FFFFFF"/>
                </a:solidFill>
              </a:rPr>
              <a:t>National Suffrage Movement </a:t>
            </a:r>
            <a:endParaRPr sz="3600" b="1">
              <a:solidFill>
                <a:srgbClr val="FFFFFF"/>
              </a:solidFill>
            </a:endParaRPr>
          </a:p>
          <a:p>
            <a:pPr marL="0" marR="0" lvl="0" indent="0" algn="ctr" rtl="0">
              <a:spcBef>
                <a:spcPts val="0"/>
              </a:spcBef>
              <a:spcAft>
                <a:spcPts val="0"/>
              </a:spcAft>
              <a:buNone/>
            </a:pPr>
            <a:r>
              <a:rPr lang="en-US" sz="3600" b="1">
                <a:solidFill>
                  <a:srgbClr val="FFFFFF"/>
                </a:solidFill>
              </a:rPr>
              <a:t>1896 and Beyond</a:t>
            </a:r>
            <a:endParaRPr sz="3600" b="1">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p:cNvPicPr preferRelativeResize="0"/>
          <p:nvPr/>
        </p:nvPicPr>
        <p:blipFill>
          <a:blip r:embed="rId3">
            <a:alphaModFix/>
          </a:blip>
          <a:stretch>
            <a:fillRect/>
          </a:stretch>
        </p:blipFill>
        <p:spPr>
          <a:xfrm>
            <a:off x="1061987" y="0"/>
            <a:ext cx="10150975" cy="6857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p:nvPr/>
        </p:nvPicPr>
        <p:blipFill>
          <a:blip r:embed="rId3">
            <a:alphaModFix/>
          </a:blip>
          <a:stretch>
            <a:fillRect/>
          </a:stretch>
        </p:blipFill>
        <p:spPr>
          <a:xfrm>
            <a:off x="152400" y="1538980"/>
            <a:ext cx="6363650" cy="4658075"/>
          </a:xfrm>
          <a:prstGeom prst="rect">
            <a:avLst/>
          </a:prstGeom>
          <a:noFill/>
          <a:ln>
            <a:noFill/>
          </a:ln>
        </p:spPr>
      </p:pic>
      <p:sp>
        <p:nvSpPr>
          <p:cNvPr id="335" name="Shape 335"/>
          <p:cNvSpPr txBox="1">
            <a:spLocks noGrp="1"/>
          </p:cNvSpPr>
          <p:nvPr>
            <p:ph type="title"/>
          </p:nvPr>
        </p:nvSpPr>
        <p:spPr>
          <a:xfrm>
            <a:off x="265350" y="193800"/>
            <a:ext cx="11661300" cy="13257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Assisted with the National Suffrage Movement</a:t>
            </a:r>
            <a:endParaRPr/>
          </a:p>
        </p:txBody>
      </p:sp>
      <p:sp>
        <p:nvSpPr>
          <p:cNvPr id="336" name="Shape 336"/>
          <p:cNvSpPr txBox="1">
            <a:spLocks noGrp="1"/>
          </p:cNvSpPr>
          <p:nvPr>
            <p:ph type="body" idx="1"/>
          </p:nvPr>
        </p:nvSpPr>
        <p:spPr>
          <a:xfrm>
            <a:off x="6516050" y="1654600"/>
            <a:ext cx="5576400" cy="4351200"/>
          </a:xfrm>
          <a:prstGeom prst="rect">
            <a:avLst/>
          </a:prstGeom>
        </p:spPr>
        <p:txBody>
          <a:bodyPr spcFirstLastPara="1" wrap="square" lIns="91425" tIns="91425" rIns="91425" bIns="91425" anchor="t" anchorCtr="0">
            <a:noAutofit/>
          </a:bodyPr>
          <a:lstStyle/>
          <a:p>
            <a:pPr marL="457200" lvl="0" indent="-406400" rtl="0">
              <a:lnSpc>
                <a:spcPct val="115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Continued to work with national suffrage organizations</a:t>
            </a:r>
            <a:endParaRPr>
              <a:solidFill>
                <a:srgbClr val="666666"/>
              </a:solidFill>
              <a:latin typeface="Arial"/>
              <a:ea typeface="Arial"/>
              <a:cs typeface="Arial"/>
              <a:sym typeface="Arial"/>
            </a:endParaRPr>
          </a:p>
          <a:p>
            <a:pPr marL="457200" lvl="0" indent="-406400" rtl="0">
              <a:lnSpc>
                <a:spcPct val="115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Helped to fund and served as leaders of these organizations</a:t>
            </a:r>
            <a:endParaRPr>
              <a:solidFill>
                <a:srgbClr val="666666"/>
              </a:solidFill>
              <a:latin typeface="Arial"/>
              <a:ea typeface="Arial"/>
              <a:cs typeface="Arial"/>
              <a:sym typeface="Arial"/>
            </a:endParaRPr>
          </a:p>
          <a:p>
            <a:pPr marL="457200" lvl="0" indent="-406400" rtl="0">
              <a:lnSpc>
                <a:spcPct val="115000"/>
              </a:lnSpc>
              <a:spcBef>
                <a:spcPts val="0"/>
              </a:spcBef>
              <a:spcAft>
                <a:spcPts val="0"/>
              </a:spcAft>
              <a:buClr>
                <a:srgbClr val="666666"/>
              </a:buClr>
              <a:buSzPts val="2800"/>
              <a:buFont typeface="Arial"/>
              <a:buChar char="•"/>
            </a:pPr>
            <a:r>
              <a:rPr lang="en-US">
                <a:solidFill>
                  <a:srgbClr val="666666"/>
                </a:solidFill>
                <a:latin typeface="Arial"/>
                <a:ea typeface="Arial"/>
                <a:cs typeface="Arial"/>
                <a:sym typeface="Arial"/>
              </a:rPr>
              <a:t>Attended and spoke at national and international women’s rights conventions</a:t>
            </a:r>
            <a:endParaRPr>
              <a:solidFill>
                <a:srgbClr val="666666"/>
              </a:solidFill>
              <a:latin typeface="Arial"/>
              <a:ea typeface="Arial"/>
              <a:cs typeface="Arial"/>
              <a:sym typeface="Arial"/>
            </a:endParaRPr>
          </a:p>
          <a:p>
            <a:pPr marL="228600" lvl="0" indent="-50800">
              <a:spcBef>
                <a:spcPts val="1000"/>
              </a:spcBef>
              <a:spcAft>
                <a:spcPts val="0"/>
              </a:spcAft>
              <a:buNone/>
            </a:pPr>
            <a:endParaRPr>
              <a:solidFill>
                <a:srgbClr val="666666"/>
              </a:solidFill>
            </a:endParaRPr>
          </a:p>
        </p:txBody>
      </p:sp>
      <p:sp>
        <p:nvSpPr>
          <p:cNvPr id="337" name="Shape 337"/>
          <p:cNvSpPr txBox="1"/>
          <p:nvPr/>
        </p:nvSpPr>
        <p:spPr>
          <a:xfrm>
            <a:off x="304825" y="6286475"/>
            <a:ext cx="5917500" cy="324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a:t>Utah and other Western Suffragists with Susan B. Anthony (center)</a:t>
            </a:r>
            <a:endParaRPr/>
          </a:p>
        </p:txBody>
      </p:sp>
    </p:spTree>
  </p:cSld>
  <p:clrMapOvr>
    <a:masterClrMapping/>
  </p:clrMapOvr>
  <p:transition xmlns:p14="http://schemas.microsoft.com/office/powerpoint/2010/mai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Shape 343"/>
          <p:cNvPicPr preferRelativeResize="0"/>
          <p:nvPr/>
        </p:nvPicPr>
        <p:blipFill rotWithShape="1">
          <a:blip r:embed="rId3">
            <a:alphaModFix/>
          </a:blip>
          <a:srcRect/>
          <a:stretch/>
        </p:blipFill>
        <p:spPr>
          <a:xfrm>
            <a:off x="7659776" y="228611"/>
            <a:ext cx="4303708" cy="2228171"/>
          </a:xfrm>
          <a:prstGeom prst="rect">
            <a:avLst/>
          </a:prstGeom>
          <a:noFill/>
          <a:ln w="88900" cap="sq" cmpd="thickThin">
            <a:solidFill>
              <a:srgbClr val="000000"/>
            </a:solidFill>
            <a:prstDash val="solid"/>
            <a:miter lim="800000"/>
            <a:headEnd type="none" w="med" len="med"/>
            <a:tailEnd type="none" w="med" len="med"/>
          </a:ln>
        </p:spPr>
      </p:pic>
      <p:pic>
        <p:nvPicPr>
          <p:cNvPr id="344" name="Shape 344"/>
          <p:cNvPicPr preferRelativeResize="0"/>
          <p:nvPr/>
        </p:nvPicPr>
        <p:blipFill>
          <a:blip r:embed="rId4">
            <a:alphaModFix/>
          </a:blip>
          <a:stretch>
            <a:fillRect/>
          </a:stretch>
        </p:blipFill>
        <p:spPr>
          <a:xfrm>
            <a:off x="134838" y="228600"/>
            <a:ext cx="7306822" cy="5166152"/>
          </a:xfrm>
          <a:prstGeom prst="rect">
            <a:avLst/>
          </a:prstGeom>
          <a:noFill/>
          <a:ln>
            <a:noFill/>
          </a:ln>
        </p:spPr>
      </p:pic>
      <p:sp>
        <p:nvSpPr>
          <p:cNvPr id="345" name="Shape 345"/>
          <p:cNvSpPr txBox="1"/>
          <p:nvPr/>
        </p:nvSpPr>
        <p:spPr>
          <a:xfrm>
            <a:off x="325050" y="5585200"/>
            <a:ext cx="6926400" cy="9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666666"/>
                </a:solidFill>
              </a:rPr>
              <a:t>Sarah Bard Field addresses women on the steps of the Utah State Capitol during a national suffrage campaign on Oct. 4, 1915. Emmeline B. Wells stands behind Field.</a:t>
            </a:r>
            <a:endParaRPr sz="1800">
              <a:solidFill>
                <a:srgbClr val="666666"/>
              </a:solidFill>
            </a:endParaRPr>
          </a:p>
          <a:p>
            <a:pPr marL="0" lvl="0" indent="0" algn="ctr">
              <a:spcBef>
                <a:spcPts val="0"/>
              </a:spcBef>
              <a:spcAft>
                <a:spcPts val="0"/>
              </a:spcAft>
              <a:buNone/>
            </a:pPr>
            <a:r>
              <a:rPr lang="en-US" sz="1200">
                <a:solidFill>
                  <a:srgbClr val="666666"/>
                </a:solidFill>
              </a:rPr>
              <a:t>Image courtesy of Utah State Historical Society</a:t>
            </a:r>
            <a:endParaRPr sz="1200">
              <a:solidFill>
                <a:srgbClr val="666666"/>
              </a:solidFill>
            </a:endParaRPr>
          </a:p>
        </p:txBody>
      </p:sp>
      <p:pic>
        <p:nvPicPr>
          <p:cNvPr id="346" name="Shape 346"/>
          <p:cNvPicPr preferRelativeResize="0"/>
          <p:nvPr/>
        </p:nvPicPr>
        <p:blipFill>
          <a:blip r:embed="rId5">
            <a:alphaModFix/>
          </a:blip>
          <a:stretch>
            <a:fillRect/>
          </a:stretch>
        </p:blipFill>
        <p:spPr>
          <a:xfrm>
            <a:off x="8694447" y="2685381"/>
            <a:ext cx="2564966" cy="4020219"/>
          </a:xfrm>
          <a:prstGeom prst="rect">
            <a:avLst/>
          </a:prstGeom>
          <a:noFill/>
          <a:ln w="88900" cap="sq" cmpd="thickThin">
            <a:solidFill>
              <a:srgbClr val="000000"/>
            </a:solidFill>
            <a:prstDash val="solid"/>
            <a:miter lim="8000"/>
            <a:headEnd type="none" w="med" len="med"/>
            <a:tailEnd type="none" w="med" len="me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a:blip r:embed="rId3">
            <a:alphaModFix/>
          </a:blip>
          <a:stretch>
            <a:fillRect/>
          </a:stretch>
        </p:blipFill>
        <p:spPr>
          <a:xfrm>
            <a:off x="990600" y="0"/>
            <a:ext cx="10053614"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Suffrage</a:t>
            </a:r>
            <a:endParaRPr>
              <a:latin typeface="Calibri"/>
              <a:ea typeface="Calibri"/>
              <a:cs typeface="Calibri"/>
              <a:sym typeface="Calibri"/>
            </a:endParaRPr>
          </a:p>
        </p:txBody>
      </p:sp>
      <p:sp>
        <p:nvSpPr>
          <p:cNvPr id="148" name="Shape 148"/>
          <p:cNvSpPr txBox="1">
            <a:spLocks noGrp="1"/>
          </p:cNvSpPr>
          <p:nvPr>
            <p:ph type="body" idx="1"/>
          </p:nvPr>
        </p:nvSpPr>
        <p:spPr>
          <a:xfrm>
            <a:off x="415600" y="1536633"/>
            <a:ext cx="6345900" cy="45552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Definition: the right to vote in a political election</a:t>
            </a:r>
            <a:endParaRPr>
              <a:latin typeface="Calibri"/>
              <a:ea typeface="Calibri"/>
              <a:cs typeface="Calibri"/>
              <a:sym typeface="Calibri"/>
            </a:endParaRPr>
          </a:p>
          <a:p>
            <a:pPr marL="0" lvl="0" indent="0" rtl="0">
              <a:spcBef>
                <a:spcPts val="2100"/>
              </a:spcBef>
              <a:spcAft>
                <a:spcPts val="0"/>
              </a:spcAft>
              <a:buNone/>
            </a:pPr>
            <a:endParaRPr>
              <a:latin typeface="Calibri"/>
              <a:ea typeface="Calibri"/>
              <a:cs typeface="Calibri"/>
              <a:sym typeface="Calibri"/>
            </a:endParaRPr>
          </a:p>
          <a:p>
            <a:pPr marL="0" lvl="0" indent="0" rtl="0">
              <a:spcBef>
                <a:spcPts val="2100"/>
              </a:spcBef>
              <a:spcAft>
                <a:spcPts val="2100"/>
              </a:spcAft>
              <a:buNone/>
            </a:pPr>
            <a:r>
              <a:rPr lang="en-US" i="1">
                <a:latin typeface="Calibri"/>
                <a:ea typeface="Calibri"/>
                <a:cs typeface="Calibri"/>
                <a:sym typeface="Calibri"/>
              </a:rPr>
              <a:t>During the women’s </a:t>
            </a:r>
            <a:r>
              <a:rPr lang="en-US" b="1" i="1">
                <a:latin typeface="Calibri"/>
                <a:ea typeface="Calibri"/>
                <a:cs typeface="Calibri"/>
                <a:sym typeface="Calibri"/>
              </a:rPr>
              <a:t>suffrage</a:t>
            </a:r>
            <a:r>
              <a:rPr lang="en-US" i="1">
                <a:latin typeface="Calibri"/>
                <a:ea typeface="Calibri"/>
                <a:cs typeface="Calibri"/>
                <a:sym typeface="Calibri"/>
              </a:rPr>
              <a:t> movement, women fought for and won the right to vote in political elections.</a:t>
            </a:r>
            <a:endParaRPr i="1">
              <a:latin typeface="Calibri"/>
              <a:ea typeface="Calibri"/>
              <a:cs typeface="Calibri"/>
              <a:sym typeface="Calibri"/>
            </a:endParaRPr>
          </a:p>
        </p:txBody>
      </p:sp>
      <p:pic>
        <p:nvPicPr>
          <p:cNvPr id="149" name="Shape 149" descr="Equal_Suffrage_Votes_For_Women_1915_Jambalaya.jpg"/>
          <p:cNvPicPr preferRelativeResize="0"/>
          <p:nvPr/>
        </p:nvPicPr>
        <p:blipFill>
          <a:blip r:embed="rId3">
            <a:alphaModFix/>
          </a:blip>
          <a:stretch>
            <a:fillRect/>
          </a:stretch>
        </p:blipFill>
        <p:spPr>
          <a:xfrm>
            <a:off x="6895333" y="288567"/>
            <a:ext cx="4811600" cy="2496018"/>
          </a:xfrm>
          <a:prstGeom prst="rect">
            <a:avLst/>
          </a:prstGeom>
          <a:noFill/>
          <a:ln>
            <a:noFill/>
          </a:ln>
        </p:spPr>
      </p:pic>
      <p:pic>
        <p:nvPicPr>
          <p:cNvPr id="150" name="Shape 150" descr="Voting_Rights_for_Women.jpg"/>
          <p:cNvPicPr preferRelativeResize="0"/>
          <p:nvPr/>
        </p:nvPicPr>
        <p:blipFill>
          <a:blip r:embed="rId4">
            <a:alphaModFix/>
          </a:blip>
          <a:stretch>
            <a:fillRect/>
          </a:stretch>
        </p:blipFill>
        <p:spPr>
          <a:xfrm>
            <a:off x="8093583" y="3089384"/>
            <a:ext cx="2415112" cy="33622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741775" y="-168275"/>
            <a:ext cx="113217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19th Amendment Ratified on August 18, 1920!</a:t>
            </a:r>
            <a:endParaRPr/>
          </a:p>
        </p:txBody>
      </p:sp>
      <p:sp>
        <p:nvSpPr>
          <p:cNvPr id="358" name="Shape 358"/>
          <p:cNvSpPr txBox="1">
            <a:spLocks noGrp="1"/>
          </p:cNvSpPr>
          <p:nvPr>
            <p:ph type="body" idx="1"/>
          </p:nvPr>
        </p:nvSpPr>
        <p:spPr>
          <a:xfrm>
            <a:off x="2527500" y="1005450"/>
            <a:ext cx="7137000" cy="1482900"/>
          </a:xfrm>
          <a:prstGeom prst="rect">
            <a:avLst/>
          </a:prstGeom>
          <a:solidFill>
            <a:srgbClr val="532C6C"/>
          </a:solidFill>
        </p:spPr>
        <p:txBody>
          <a:bodyPr spcFirstLastPara="1" wrap="square" lIns="91425" tIns="91425" rIns="91425" bIns="91425" anchor="t" anchorCtr="0">
            <a:noAutofit/>
          </a:bodyPr>
          <a:lstStyle/>
          <a:p>
            <a:pPr marL="0" lvl="0" indent="0">
              <a:spcBef>
                <a:spcPts val="1000"/>
              </a:spcBef>
              <a:spcAft>
                <a:spcPts val="0"/>
              </a:spcAft>
              <a:buNone/>
            </a:pPr>
            <a:r>
              <a:rPr lang="en-US" sz="2400">
                <a:solidFill>
                  <a:srgbClr val="FFFFFF"/>
                </a:solidFill>
                <a:latin typeface="Arial"/>
                <a:ea typeface="Arial"/>
                <a:cs typeface="Arial"/>
                <a:sym typeface="Arial"/>
              </a:rPr>
              <a:t>“</a:t>
            </a:r>
            <a:r>
              <a:rPr lang="en-US" sz="2400">
                <a:solidFill>
                  <a:srgbClr val="FFFFFF"/>
                </a:solidFill>
                <a:latin typeface="Roboto"/>
                <a:ea typeface="Roboto"/>
                <a:cs typeface="Roboto"/>
                <a:sym typeface="Roboto"/>
              </a:rPr>
              <a:t>The right of citizens of the United States to vote shall not be denied or abridged by the United States or by any state on account of sex.”</a:t>
            </a:r>
            <a:endParaRPr sz="2400">
              <a:solidFill>
                <a:srgbClr val="FFFFFF"/>
              </a:solidFill>
            </a:endParaRPr>
          </a:p>
        </p:txBody>
      </p:sp>
      <p:pic>
        <p:nvPicPr>
          <p:cNvPr id="359" name="Shape 359"/>
          <p:cNvPicPr preferRelativeResize="0"/>
          <p:nvPr/>
        </p:nvPicPr>
        <p:blipFill>
          <a:blip r:embed="rId3">
            <a:alphaModFix/>
          </a:blip>
          <a:stretch>
            <a:fillRect/>
          </a:stretch>
        </p:blipFill>
        <p:spPr>
          <a:xfrm>
            <a:off x="721675" y="2735725"/>
            <a:ext cx="4598996" cy="3912875"/>
          </a:xfrm>
          <a:prstGeom prst="rect">
            <a:avLst/>
          </a:prstGeom>
          <a:noFill/>
          <a:ln>
            <a:noFill/>
          </a:ln>
        </p:spPr>
      </p:pic>
      <p:pic>
        <p:nvPicPr>
          <p:cNvPr id="360" name="Shape 360"/>
          <p:cNvPicPr preferRelativeResize="0"/>
          <p:nvPr/>
        </p:nvPicPr>
        <p:blipFill>
          <a:blip r:embed="rId4">
            <a:alphaModFix/>
          </a:blip>
          <a:stretch>
            <a:fillRect/>
          </a:stretch>
        </p:blipFill>
        <p:spPr>
          <a:xfrm>
            <a:off x="5473071" y="2792725"/>
            <a:ext cx="6511878" cy="3912875"/>
          </a:xfrm>
          <a:prstGeom prst="rect">
            <a:avLst/>
          </a:prstGeom>
          <a:noFill/>
          <a:ln>
            <a:noFill/>
          </a:ln>
        </p:spPr>
      </p:pic>
    </p:spTree>
  </p:cSld>
  <p:clrMapOvr>
    <a:masterClrMapping/>
  </p:clrMapOvr>
  <p:transition xmlns:p14="http://schemas.microsoft.com/office/powerpoint/2010/mai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BUT...</a:t>
            </a:r>
            <a:endParaRPr/>
          </a:p>
        </p:txBody>
      </p:sp>
      <p:sp>
        <p:nvSpPr>
          <p:cNvPr id="367" name="Shape 36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381000" rtl="0">
              <a:lnSpc>
                <a:spcPct val="100000"/>
              </a:lnSpc>
              <a:spcBef>
                <a:spcPts val="0"/>
              </a:spcBef>
              <a:spcAft>
                <a:spcPts val="0"/>
              </a:spcAft>
              <a:buClr>
                <a:srgbClr val="666666"/>
              </a:buClr>
              <a:buSzPts val="2400"/>
              <a:buChar char="●"/>
            </a:pPr>
            <a:r>
              <a:rPr lang="en-US" sz="2400" b="1">
                <a:solidFill>
                  <a:srgbClr val="666666"/>
                </a:solidFill>
                <a:highlight>
                  <a:schemeClr val="lt1"/>
                </a:highlight>
                <a:latin typeface="Arial"/>
                <a:ea typeface="Arial"/>
                <a:cs typeface="Arial"/>
                <a:sym typeface="Arial"/>
              </a:rPr>
              <a:t>American Indians </a:t>
            </a:r>
            <a:r>
              <a:rPr lang="en-US" sz="2400">
                <a:solidFill>
                  <a:srgbClr val="666666"/>
                </a:solidFill>
                <a:highlight>
                  <a:schemeClr val="lt1"/>
                </a:highlight>
                <a:latin typeface="Arial"/>
                <a:ea typeface="Arial"/>
                <a:cs typeface="Arial"/>
                <a:sym typeface="Arial"/>
              </a:rPr>
              <a:t>were denied full citizenship and voting rights until Congress passed the </a:t>
            </a:r>
            <a:r>
              <a:rPr lang="en-US" sz="2400" b="1">
                <a:solidFill>
                  <a:srgbClr val="666666"/>
                </a:solidFill>
                <a:highlight>
                  <a:schemeClr val="lt1"/>
                </a:highlight>
                <a:latin typeface="Arial"/>
                <a:ea typeface="Arial"/>
                <a:cs typeface="Arial"/>
                <a:sym typeface="Arial"/>
              </a:rPr>
              <a:t>Indian Citizenship Act in 1924</a:t>
            </a:r>
            <a:r>
              <a:rPr lang="en-US" sz="2400">
                <a:solidFill>
                  <a:srgbClr val="666666"/>
                </a:solidFill>
                <a:highlight>
                  <a:schemeClr val="lt1"/>
                </a:highlight>
                <a:latin typeface="Arial"/>
                <a:ea typeface="Arial"/>
                <a:cs typeface="Arial"/>
                <a:sym typeface="Arial"/>
              </a:rPr>
              <a:t>.</a:t>
            </a:r>
            <a:endParaRPr sz="2400">
              <a:solidFill>
                <a:srgbClr val="666666"/>
              </a:solidFill>
              <a:highlight>
                <a:schemeClr val="lt1"/>
              </a:highlight>
              <a:latin typeface="Arial"/>
              <a:ea typeface="Arial"/>
              <a:cs typeface="Arial"/>
              <a:sym typeface="Arial"/>
            </a:endParaRPr>
          </a:p>
          <a:p>
            <a:pPr marL="0" lvl="0" indent="0" rtl="0">
              <a:lnSpc>
                <a:spcPct val="100000"/>
              </a:lnSpc>
              <a:spcBef>
                <a:spcPts val="0"/>
              </a:spcBef>
              <a:spcAft>
                <a:spcPts val="0"/>
              </a:spcAft>
              <a:buNone/>
            </a:pPr>
            <a:endParaRPr sz="2400">
              <a:solidFill>
                <a:srgbClr val="666666"/>
              </a:solidFill>
              <a:highlight>
                <a:schemeClr val="lt1"/>
              </a:highlight>
              <a:latin typeface="Arial"/>
              <a:ea typeface="Arial"/>
              <a:cs typeface="Arial"/>
              <a:sym typeface="Arial"/>
            </a:endParaRPr>
          </a:p>
          <a:p>
            <a:pPr marL="457200" lvl="0" indent="-381000" rtl="0">
              <a:lnSpc>
                <a:spcPct val="100000"/>
              </a:lnSpc>
              <a:spcBef>
                <a:spcPts val="0"/>
              </a:spcBef>
              <a:spcAft>
                <a:spcPts val="0"/>
              </a:spcAft>
              <a:buClr>
                <a:srgbClr val="666666"/>
              </a:buClr>
              <a:buSzPts val="2400"/>
              <a:buFont typeface="Arial"/>
              <a:buChar char="●"/>
            </a:pPr>
            <a:r>
              <a:rPr lang="en-US" sz="2400">
                <a:solidFill>
                  <a:srgbClr val="666666"/>
                </a:solidFill>
                <a:highlight>
                  <a:schemeClr val="lt1"/>
                </a:highlight>
                <a:latin typeface="Arial"/>
                <a:ea typeface="Arial"/>
                <a:cs typeface="Arial"/>
                <a:sym typeface="Arial"/>
              </a:rPr>
              <a:t>American Indians in Utah could not vote in state elections until 1956.</a:t>
            </a:r>
            <a:endParaRPr sz="2400">
              <a:solidFill>
                <a:srgbClr val="666666"/>
              </a:solidFill>
              <a:highlight>
                <a:schemeClr val="lt1"/>
              </a:highlight>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sz="2400">
              <a:solidFill>
                <a:srgbClr val="666666"/>
              </a:solidFill>
              <a:highlight>
                <a:schemeClr val="lt1"/>
              </a:highlight>
              <a:latin typeface="Arial"/>
              <a:ea typeface="Arial"/>
              <a:cs typeface="Arial"/>
              <a:sym typeface="Arial"/>
            </a:endParaRPr>
          </a:p>
          <a:p>
            <a:pPr marL="457200" lvl="0" indent="-381000" rtl="0">
              <a:lnSpc>
                <a:spcPct val="100000"/>
              </a:lnSpc>
              <a:spcBef>
                <a:spcPts val="0"/>
              </a:spcBef>
              <a:spcAft>
                <a:spcPts val="0"/>
              </a:spcAft>
              <a:buClr>
                <a:srgbClr val="666666"/>
              </a:buClr>
              <a:buSzPts val="2400"/>
              <a:buChar char="●"/>
            </a:pPr>
            <a:r>
              <a:rPr lang="en-US" sz="2400">
                <a:solidFill>
                  <a:srgbClr val="666666"/>
                </a:solidFill>
                <a:highlight>
                  <a:schemeClr val="lt1"/>
                </a:highlight>
                <a:latin typeface="Arial"/>
                <a:ea typeface="Arial"/>
                <a:cs typeface="Arial"/>
                <a:sym typeface="Arial"/>
              </a:rPr>
              <a:t>Many </a:t>
            </a:r>
            <a:r>
              <a:rPr lang="en-US" sz="2400" b="1">
                <a:solidFill>
                  <a:srgbClr val="666666"/>
                </a:solidFill>
                <a:highlight>
                  <a:schemeClr val="lt1"/>
                </a:highlight>
                <a:latin typeface="Arial"/>
                <a:ea typeface="Arial"/>
                <a:cs typeface="Arial"/>
                <a:sym typeface="Arial"/>
              </a:rPr>
              <a:t>Asian immigrants</a:t>
            </a:r>
            <a:r>
              <a:rPr lang="en-US" sz="2400">
                <a:solidFill>
                  <a:srgbClr val="666666"/>
                </a:solidFill>
                <a:highlight>
                  <a:schemeClr val="lt1"/>
                </a:highlight>
                <a:latin typeface="Arial"/>
                <a:ea typeface="Arial"/>
                <a:cs typeface="Arial"/>
                <a:sym typeface="Arial"/>
              </a:rPr>
              <a:t> were legally prohibited from becoming citizens (with voting rights) until the</a:t>
            </a:r>
            <a:r>
              <a:rPr lang="en-US" sz="2400">
                <a:solidFill>
                  <a:srgbClr val="666666"/>
                </a:solidFill>
                <a:highlight>
                  <a:schemeClr val="lt1"/>
                </a:highlight>
                <a:latin typeface="Arial"/>
                <a:ea typeface="Arial"/>
                <a:cs typeface="Arial"/>
                <a:sym typeface="Arial"/>
                <a:hlinkClick r:id="rId3"/>
              </a:rPr>
              <a:t> passing of </a:t>
            </a:r>
            <a:r>
              <a:rPr lang="en-US" sz="2400" b="1">
                <a:solidFill>
                  <a:srgbClr val="666666"/>
                </a:solidFill>
                <a:latin typeface="Arial"/>
                <a:ea typeface="Arial"/>
                <a:cs typeface="Arial"/>
                <a:sym typeface="Arial"/>
                <a:hlinkClick r:id="rId3"/>
              </a:rPr>
              <a:t>McCarran–Walter Act</a:t>
            </a:r>
            <a:r>
              <a:rPr lang="en-US" sz="2400" b="1">
                <a:solidFill>
                  <a:srgbClr val="666666"/>
                </a:solidFill>
                <a:highlight>
                  <a:schemeClr val="lt1"/>
                </a:highlight>
                <a:latin typeface="Arial"/>
                <a:ea typeface="Arial"/>
                <a:cs typeface="Arial"/>
                <a:sym typeface="Arial"/>
              </a:rPr>
              <a:t> of 1952</a:t>
            </a:r>
            <a:r>
              <a:rPr lang="en-US" sz="2400">
                <a:solidFill>
                  <a:srgbClr val="666666"/>
                </a:solidFill>
                <a:highlight>
                  <a:schemeClr val="lt1"/>
                </a:highlight>
                <a:latin typeface="Arial"/>
                <a:ea typeface="Arial"/>
                <a:cs typeface="Arial"/>
                <a:sym typeface="Arial"/>
              </a:rPr>
              <a:t>.</a:t>
            </a:r>
            <a:endParaRPr sz="2400">
              <a:solidFill>
                <a:srgbClr val="666666"/>
              </a:solidFill>
              <a:highlight>
                <a:schemeClr val="lt1"/>
              </a:highlight>
              <a:latin typeface="Arial"/>
              <a:ea typeface="Arial"/>
              <a:cs typeface="Arial"/>
              <a:sym typeface="Arial"/>
            </a:endParaRPr>
          </a:p>
          <a:p>
            <a:pPr marL="0" lvl="0" indent="0" rtl="0">
              <a:lnSpc>
                <a:spcPct val="100000"/>
              </a:lnSpc>
              <a:spcBef>
                <a:spcPts val="0"/>
              </a:spcBef>
              <a:spcAft>
                <a:spcPts val="0"/>
              </a:spcAft>
              <a:buClr>
                <a:schemeClr val="dk1"/>
              </a:buClr>
              <a:buSzPts val="1100"/>
              <a:buFont typeface="Arial"/>
              <a:buNone/>
            </a:pPr>
            <a:endParaRPr sz="2400">
              <a:solidFill>
                <a:srgbClr val="666666"/>
              </a:solidFill>
              <a:highlight>
                <a:schemeClr val="lt1"/>
              </a:highlight>
              <a:latin typeface="Arial"/>
              <a:ea typeface="Arial"/>
              <a:cs typeface="Arial"/>
              <a:sym typeface="Arial"/>
            </a:endParaRPr>
          </a:p>
          <a:p>
            <a:pPr marL="457200" lvl="0" indent="-381000" rtl="0">
              <a:lnSpc>
                <a:spcPct val="100000"/>
              </a:lnSpc>
              <a:spcBef>
                <a:spcPts val="0"/>
              </a:spcBef>
              <a:spcAft>
                <a:spcPts val="0"/>
              </a:spcAft>
              <a:buClr>
                <a:srgbClr val="666666"/>
              </a:buClr>
              <a:buSzPts val="2400"/>
              <a:buChar char="●"/>
            </a:pPr>
            <a:r>
              <a:rPr lang="en-US" sz="2400">
                <a:solidFill>
                  <a:srgbClr val="666666"/>
                </a:solidFill>
                <a:highlight>
                  <a:schemeClr val="lt1"/>
                </a:highlight>
                <a:latin typeface="Arial"/>
                <a:ea typeface="Arial"/>
                <a:cs typeface="Arial"/>
                <a:sym typeface="Arial"/>
              </a:rPr>
              <a:t>Legal barriers put in place by some states made it practically impossible for </a:t>
            </a:r>
            <a:r>
              <a:rPr lang="en-US" sz="2400" b="1">
                <a:solidFill>
                  <a:srgbClr val="666666"/>
                </a:solidFill>
                <a:highlight>
                  <a:schemeClr val="lt1"/>
                </a:highlight>
                <a:latin typeface="Arial"/>
                <a:ea typeface="Arial"/>
                <a:cs typeface="Arial"/>
                <a:sym typeface="Arial"/>
              </a:rPr>
              <a:t>African Americans</a:t>
            </a:r>
            <a:r>
              <a:rPr lang="en-US" sz="2400">
                <a:solidFill>
                  <a:srgbClr val="666666"/>
                </a:solidFill>
                <a:highlight>
                  <a:schemeClr val="lt1"/>
                </a:highlight>
                <a:latin typeface="Arial"/>
                <a:ea typeface="Arial"/>
                <a:cs typeface="Arial"/>
                <a:sym typeface="Arial"/>
              </a:rPr>
              <a:t> to vote until Congress passed the </a:t>
            </a:r>
            <a:r>
              <a:rPr lang="en-US" sz="2400" b="1">
                <a:solidFill>
                  <a:srgbClr val="666666"/>
                </a:solidFill>
                <a:highlight>
                  <a:schemeClr val="lt1"/>
                </a:highlight>
                <a:latin typeface="Arial"/>
                <a:ea typeface="Arial"/>
                <a:cs typeface="Arial"/>
                <a:sym typeface="Arial"/>
              </a:rPr>
              <a:t>Voting Rights Act of 1965</a:t>
            </a:r>
            <a:r>
              <a:rPr lang="en-US" sz="2400">
                <a:solidFill>
                  <a:srgbClr val="666666"/>
                </a:solidFill>
                <a:highlight>
                  <a:schemeClr val="lt1"/>
                </a:highlight>
                <a:latin typeface="Arial"/>
                <a:ea typeface="Arial"/>
                <a:cs typeface="Arial"/>
                <a:sym typeface="Arial"/>
              </a:rPr>
              <a:t>.</a:t>
            </a:r>
            <a:endParaRPr>
              <a:solidFill>
                <a:srgbClr val="66666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2958800" y="2026775"/>
            <a:ext cx="6909300" cy="2002200"/>
          </a:xfrm>
          <a:prstGeom prst="rect">
            <a:avLst/>
          </a:prstGeom>
          <a:solidFill>
            <a:srgbClr val="532C6C"/>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b="1">
              <a:solidFill>
                <a:srgbClr val="FFFFFF"/>
              </a:solidFill>
            </a:endParaRPr>
          </a:p>
          <a:p>
            <a:pPr marL="0" marR="0" lvl="0" indent="0" algn="ctr" rtl="0">
              <a:spcBef>
                <a:spcPts val="0"/>
              </a:spcBef>
              <a:spcAft>
                <a:spcPts val="0"/>
              </a:spcAft>
              <a:buNone/>
            </a:pPr>
            <a:r>
              <a:rPr lang="en-US" sz="3600" b="1">
                <a:solidFill>
                  <a:srgbClr val="FFFFFF"/>
                </a:solidFill>
              </a:rPr>
              <a:t>Sources of Opposing Quotes</a:t>
            </a:r>
            <a:endParaRPr sz="3600" b="1">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Shape 378"/>
          <p:cNvPicPr preferRelativeResize="0"/>
          <p:nvPr/>
        </p:nvPicPr>
        <p:blipFill>
          <a:blip r:embed="rId3">
            <a:alphaModFix/>
          </a:blip>
          <a:stretch>
            <a:fillRect/>
          </a:stretch>
        </p:blipFill>
        <p:spPr>
          <a:xfrm>
            <a:off x="1447800" y="0"/>
            <a:ext cx="925829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Shape 384"/>
          <p:cNvPicPr preferRelativeResize="0"/>
          <p:nvPr/>
        </p:nvPicPr>
        <p:blipFill>
          <a:blip r:embed="rId3">
            <a:alphaModFix/>
          </a:blip>
          <a:stretch>
            <a:fillRect/>
          </a:stretch>
        </p:blipFill>
        <p:spPr>
          <a:xfrm>
            <a:off x="1453725" y="0"/>
            <a:ext cx="9258343"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Shape 390"/>
          <p:cNvPicPr preferRelativeResize="0"/>
          <p:nvPr/>
        </p:nvPicPr>
        <p:blipFill>
          <a:blip r:embed="rId3">
            <a:alphaModFix/>
          </a:blip>
          <a:stretch>
            <a:fillRect/>
          </a:stretch>
        </p:blipFill>
        <p:spPr>
          <a:xfrm>
            <a:off x="1524000" y="0"/>
            <a:ext cx="925829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15600" y="211400"/>
            <a:ext cx="11360700" cy="7635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Franchise</a:t>
            </a:r>
            <a:endParaRPr>
              <a:latin typeface="Calibri"/>
              <a:ea typeface="Calibri"/>
              <a:cs typeface="Calibri"/>
              <a:sym typeface="Calibri"/>
            </a:endParaRPr>
          </a:p>
        </p:txBody>
      </p:sp>
      <p:sp>
        <p:nvSpPr>
          <p:cNvPr id="156" name="Shape 156"/>
          <p:cNvSpPr txBox="1">
            <a:spLocks noGrp="1"/>
          </p:cNvSpPr>
          <p:nvPr>
            <p:ph type="body" idx="1"/>
          </p:nvPr>
        </p:nvSpPr>
        <p:spPr>
          <a:xfrm>
            <a:off x="415600" y="1151400"/>
            <a:ext cx="6307200" cy="45552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(noun) the right to vote </a:t>
            </a:r>
            <a:endParaRPr>
              <a:latin typeface="Calibri"/>
              <a:ea typeface="Calibri"/>
              <a:cs typeface="Calibri"/>
              <a:sym typeface="Calibri"/>
            </a:endParaRPr>
          </a:p>
          <a:p>
            <a:pPr marL="609600" lvl="0" indent="0" rtl="0">
              <a:spcBef>
                <a:spcPts val="2100"/>
              </a:spcBef>
              <a:spcAft>
                <a:spcPts val="0"/>
              </a:spcAft>
              <a:buNone/>
            </a:pPr>
            <a:r>
              <a:rPr lang="en-US">
                <a:latin typeface="Calibri"/>
                <a:ea typeface="Calibri"/>
                <a:cs typeface="Calibri"/>
                <a:sym typeface="Calibri"/>
              </a:rPr>
              <a:t>(a synonym of </a:t>
            </a:r>
            <a:r>
              <a:rPr lang="en-US" i="1">
                <a:latin typeface="Calibri"/>
                <a:ea typeface="Calibri"/>
                <a:cs typeface="Calibri"/>
                <a:sym typeface="Calibri"/>
              </a:rPr>
              <a:t>suffrage</a:t>
            </a:r>
            <a:r>
              <a:rPr lang="en-US">
                <a:latin typeface="Calibri"/>
                <a:ea typeface="Calibri"/>
                <a:cs typeface="Calibri"/>
                <a:sym typeface="Calibri"/>
              </a:rPr>
              <a:t>, a more formal word choice)</a:t>
            </a:r>
            <a:endParaRPr>
              <a:latin typeface="Calibri"/>
              <a:ea typeface="Calibri"/>
              <a:cs typeface="Calibri"/>
              <a:sym typeface="Calibri"/>
            </a:endParaRPr>
          </a:p>
          <a:p>
            <a:pPr marL="0" lvl="0" indent="0" rtl="0">
              <a:spcBef>
                <a:spcPts val="2100"/>
              </a:spcBef>
              <a:spcAft>
                <a:spcPts val="0"/>
              </a:spcAft>
              <a:buNone/>
            </a:pPr>
            <a:r>
              <a:rPr lang="en-US" i="1">
                <a:latin typeface="Calibri"/>
                <a:ea typeface="Calibri"/>
                <a:cs typeface="Calibri"/>
                <a:sym typeface="Calibri"/>
              </a:rPr>
              <a:t>The 19th Amendment granted the </a:t>
            </a:r>
            <a:r>
              <a:rPr lang="en-US" b="1" i="1">
                <a:latin typeface="Calibri"/>
                <a:ea typeface="Calibri"/>
                <a:cs typeface="Calibri"/>
                <a:sym typeface="Calibri"/>
              </a:rPr>
              <a:t>franchise </a:t>
            </a:r>
            <a:r>
              <a:rPr lang="en-US" i="1">
                <a:latin typeface="Calibri"/>
                <a:ea typeface="Calibri"/>
                <a:cs typeface="Calibri"/>
                <a:sym typeface="Calibri"/>
              </a:rPr>
              <a:t>to women. Also, The </a:t>
            </a:r>
            <a:r>
              <a:rPr lang="en-US" b="1" i="1">
                <a:latin typeface="Calibri"/>
                <a:ea typeface="Calibri"/>
                <a:cs typeface="Calibri"/>
                <a:sym typeface="Calibri"/>
              </a:rPr>
              <a:t>franchisement</a:t>
            </a:r>
            <a:r>
              <a:rPr lang="en-US" i="1">
                <a:latin typeface="Calibri"/>
                <a:ea typeface="Calibri"/>
                <a:cs typeface="Calibri"/>
                <a:sym typeface="Calibri"/>
              </a:rPr>
              <a:t> was granted to women by the 19th Amendment.</a:t>
            </a:r>
            <a:endParaRPr i="1">
              <a:latin typeface="Calibri"/>
              <a:ea typeface="Calibri"/>
              <a:cs typeface="Calibri"/>
              <a:sym typeface="Calibri"/>
            </a:endParaRPr>
          </a:p>
          <a:p>
            <a:pPr marL="0" lvl="0" indent="0" rtl="0">
              <a:spcBef>
                <a:spcPts val="2100"/>
              </a:spcBef>
              <a:spcAft>
                <a:spcPts val="0"/>
              </a:spcAft>
              <a:buNone/>
            </a:pPr>
            <a:r>
              <a:rPr lang="en-US">
                <a:latin typeface="Calibri"/>
                <a:ea typeface="Calibri"/>
                <a:cs typeface="Calibri"/>
                <a:sym typeface="Calibri"/>
              </a:rPr>
              <a:t>(verb) to give the right to vote</a:t>
            </a:r>
            <a:endParaRPr>
              <a:latin typeface="Calibri"/>
              <a:ea typeface="Calibri"/>
              <a:cs typeface="Calibri"/>
              <a:sym typeface="Calibri"/>
            </a:endParaRPr>
          </a:p>
          <a:p>
            <a:pPr marL="0" lvl="0" indent="0" rtl="0">
              <a:spcBef>
                <a:spcPts val="2100"/>
              </a:spcBef>
              <a:spcAft>
                <a:spcPts val="0"/>
              </a:spcAft>
              <a:buNone/>
            </a:pPr>
            <a:r>
              <a:rPr lang="en-US" i="1">
                <a:latin typeface="Calibri"/>
                <a:ea typeface="Calibri"/>
                <a:cs typeface="Calibri"/>
                <a:sym typeface="Calibri"/>
              </a:rPr>
              <a:t>The 19th Amendment </a:t>
            </a:r>
            <a:r>
              <a:rPr lang="en-US" b="1" i="1">
                <a:latin typeface="Calibri"/>
                <a:ea typeface="Calibri"/>
                <a:cs typeface="Calibri"/>
                <a:sym typeface="Calibri"/>
              </a:rPr>
              <a:t>franchised</a:t>
            </a:r>
            <a:r>
              <a:rPr lang="en-US" i="1">
                <a:latin typeface="Calibri"/>
                <a:ea typeface="Calibri"/>
                <a:cs typeface="Calibri"/>
                <a:sym typeface="Calibri"/>
              </a:rPr>
              <a:t> women.</a:t>
            </a:r>
            <a:endParaRPr i="1">
              <a:latin typeface="Calibri"/>
              <a:ea typeface="Calibri"/>
              <a:cs typeface="Calibri"/>
              <a:sym typeface="Calibri"/>
            </a:endParaRPr>
          </a:p>
          <a:p>
            <a:pPr marL="0" lvl="0" indent="0" rtl="0">
              <a:spcBef>
                <a:spcPts val="2100"/>
              </a:spcBef>
              <a:spcAft>
                <a:spcPts val="2100"/>
              </a:spcAft>
              <a:buNone/>
            </a:pPr>
            <a:endParaRPr>
              <a:latin typeface="Calibri"/>
              <a:ea typeface="Calibri"/>
              <a:cs typeface="Calibri"/>
              <a:sym typeface="Calibri"/>
            </a:endParaRPr>
          </a:p>
        </p:txBody>
      </p:sp>
      <p:pic>
        <p:nvPicPr>
          <p:cNvPr id="157" name="Shape 157" descr="votepostagestamp.jpg"/>
          <p:cNvPicPr preferRelativeResize="0"/>
          <p:nvPr/>
        </p:nvPicPr>
        <p:blipFill>
          <a:blip r:embed="rId3">
            <a:alphaModFix/>
          </a:blip>
          <a:stretch>
            <a:fillRect/>
          </a:stretch>
        </p:blipFill>
        <p:spPr>
          <a:xfrm>
            <a:off x="7130233" y="838900"/>
            <a:ext cx="4646168" cy="47671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15600" y="223933"/>
            <a:ext cx="11360700" cy="7137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sz="3500">
                <a:latin typeface="Calibri"/>
                <a:ea typeface="Calibri"/>
                <a:cs typeface="Calibri"/>
                <a:sym typeface="Calibri"/>
              </a:rPr>
              <a:t>Pay attention to prefixes! They change word meanings.</a:t>
            </a:r>
            <a:endParaRPr sz="3500">
              <a:latin typeface="Calibri"/>
              <a:ea typeface="Calibri"/>
              <a:cs typeface="Calibri"/>
              <a:sym typeface="Calibri"/>
            </a:endParaRPr>
          </a:p>
        </p:txBody>
      </p:sp>
      <p:sp>
        <p:nvSpPr>
          <p:cNvPr id="163" name="Shape 163"/>
          <p:cNvSpPr txBox="1">
            <a:spLocks noGrp="1"/>
          </p:cNvSpPr>
          <p:nvPr>
            <p:ph type="body" idx="1"/>
          </p:nvPr>
        </p:nvSpPr>
        <p:spPr>
          <a:xfrm>
            <a:off x="415600" y="937533"/>
            <a:ext cx="11360700" cy="51543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b="1" u="sng">
                <a:latin typeface="Calibri"/>
                <a:ea typeface="Calibri"/>
                <a:cs typeface="Calibri"/>
                <a:sym typeface="Calibri"/>
              </a:rPr>
              <a:t>En</a:t>
            </a:r>
            <a:r>
              <a:rPr lang="en-US">
                <a:latin typeface="Calibri"/>
                <a:ea typeface="Calibri"/>
                <a:cs typeface="Calibri"/>
                <a:sym typeface="Calibri"/>
              </a:rPr>
              <a:t>franchisement: to give someone the right to vote</a:t>
            </a:r>
            <a:endParaRPr>
              <a:latin typeface="Calibri"/>
              <a:ea typeface="Calibri"/>
              <a:cs typeface="Calibri"/>
              <a:sym typeface="Calibri"/>
            </a:endParaRPr>
          </a:p>
          <a:p>
            <a:pPr marL="0" lvl="0" indent="609600" rtl="0">
              <a:spcBef>
                <a:spcPts val="2100"/>
              </a:spcBef>
              <a:spcAft>
                <a:spcPts val="0"/>
              </a:spcAft>
              <a:buNone/>
            </a:pPr>
            <a:r>
              <a:rPr lang="en-US" sz="1900" b="1">
                <a:latin typeface="Calibri"/>
                <a:ea typeface="Calibri"/>
                <a:cs typeface="Calibri"/>
                <a:sym typeface="Calibri"/>
              </a:rPr>
              <a:t>“En” = to give something				</a:t>
            </a:r>
            <a:endParaRPr sz="1900">
              <a:latin typeface="Calibri"/>
              <a:ea typeface="Calibri"/>
              <a:cs typeface="Calibri"/>
              <a:sym typeface="Calibri"/>
            </a:endParaRPr>
          </a:p>
          <a:p>
            <a:pPr marL="0" lvl="0" indent="609600" rtl="0">
              <a:spcBef>
                <a:spcPts val="2100"/>
              </a:spcBef>
              <a:spcAft>
                <a:spcPts val="0"/>
              </a:spcAft>
              <a:buNone/>
            </a:pPr>
            <a:r>
              <a:rPr lang="en-US" sz="1900" i="1">
                <a:latin typeface="Calibri"/>
                <a:ea typeface="Calibri"/>
                <a:cs typeface="Calibri"/>
                <a:sym typeface="Calibri"/>
              </a:rPr>
              <a:t>Emmeline B. Wells was a Utah leader involved in </a:t>
            </a:r>
            <a:r>
              <a:rPr lang="en-US" sz="1900" b="1" i="1">
                <a:latin typeface="Calibri"/>
                <a:ea typeface="Calibri"/>
                <a:cs typeface="Calibri"/>
                <a:sym typeface="Calibri"/>
              </a:rPr>
              <a:t>enfranchisement</a:t>
            </a:r>
            <a:r>
              <a:rPr lang="en-US" sz="1900" i="1">
                <a:latin typeface="Calibri"/>
                <a:ea typeface="Calibri"/>
                <a:cs typeface="Calibri"/>
                <a:sym typeface="Calibri"/>
              </a:rPr>
              <a:t> of women.</a:t>
            </a:r>
            <a:endParaRPr sz="1900" i="1">
              <a:latin typeface="Calibri"/>
              <a:ea typeface="Calibri"/>
              <a:cs typeface="Calibri"/>
              <a:sym typeface="Calibri"/>
            </a:endParaRPr>
          </a:p>
          <a:p>
            <a:pPr marL="0" lvl="0" indent="0" rtl="0">
              <a:spcBef>
                <a:spcPts val="2100"/>
              </a:spcBef>
              <a:spcAft>
                <a:spcPts val="0"/>
              </a:spcAft>
              <a:buNone/>
            </a:pPr>
            <a:r>
              <a:rPr lang="en-US" b="1" u="sng">
                <a:latin typeface="Calibri"/>
                <a:ea typeface="Calibri"/>
                <a:cs typeface="Calibri"/>
                <a:sym typeface="Calibri"/>
              </a:rPr>
              <a:t>Dis</a:t>
            </a:r>
            <a:r>
              <a:rPr lang="en-US">
                <a:latin typeface="Calibri"/>
                <a:ea typeface="Calibri"/>
                <a:cs typeface="Calibri"/>
                <a:sym typeface="Calibri"/>
              </a:rPr>
              <a:t>franchisement: to take away someone’s right to vote</a:t>
            </a:r>
            <a:endParaRPr>
              <a:latin typeface="Calibri"/>
              <a:ea typeface="Calibri"/>
              <a:cs typeface="Calibri"/>
              <a:sym typeface="Calibri"/>
            </a:endParaRPr>
          </a:p>
          <a:p>
            <a:pPr marL="0" lvl="0" indent="0" rtl="0">
              <a:spcBef>
                <a:spcPts val="2100"/>
              </a:spcBef>
              <a:spcAft>
                <a:spcPts val="0"/>
              </a:spcAft>
              <a:buNone/>
            </a:pPr>
            <a:r>
              <a:rPr lang="en-US" sz="1900">
                <a:latin typeface="Calibri"/>
                <a:ea typeface="Calibri"/>
                <a:cs typeface="Calibri"/>
                <a:sym typeface="Calibri"/>
              </a:rPr>
              <a:t>	</a:t>
            </a:r>
            <a:r>
              <a:rPr lang="en-US" sz="1900" b="1">
                <a:latin typeface="Calibri"/>
                <a:ea typeface="Calibri"/>
                <a:cs typeface="Calibri"/>
                <a:sym typeface="Calibri"/>
              </a:rPr>
              <a:t>“Dis” = the opposite of something</a:t>
            </a:r>
            <a:endParaRPr sz="1900">
              <a:latin typeface="Calibri"/>
              <a:ea typeface="Calibri"/>
              <a:cs typeface="Calibri"/>
              <a:sym typeface="Calibri"/>
            </a:endParaRPr>
          </a:p>
          <a:p>
            <a:pPr marL="0" lvl="0" indent="0" rtl="0">
              <a:spcBef>
                <a:spcPts val="2100"/>
              </a:spcBef>
              <a:spcAft>
                <a:spcPts val="0"/>
              </a:spcAft>
              <a:buNone/>
            </a:pPr>
            <a:r>
              <a:rPr lang="en-US" sz="1900">
                <a:latin typeface="Calibri"/>
                <a:ea typeface="Calibri"/>
                <a:cs typeface="Calibri"/>
                <a:sym typeface="Calibri"/>
              </a:rPr>
              <a:t>	</a:t>
            </a:r>
            <a:r>
              <a:rPr lang="en-US" sz="1900" i="1">
                <a:latin typeface="Calibri"/>
                <a:ea typeface="Calibri"/>
                <a:cs typeface="Calibri"/>
                <a:sym typeface="Calibri"/>
              </a:rPr>
              <a:t>The Edmunds-Tucker Act caused the </a:t>
            </a:r>
            <a:r>
              <a:rPr lang="en-US" sz="1900" b="1" i="1">
                <a:latin typeface="Calibri"/>
                <a:ea typeface="Calibri"/>
                <a:cs typeface="Calibri"/>
                <a:sym typeface="Calibri"/>
              </a:rPr>
              <a:t>disfranchisement </a:t>
            </a:r>
            <a:r>
              <a:rPr lang="en-US" sz="1900" i="1">
                <a:latin typeface="Calibri"/>
                <a:ea typeface="Calibri"/>
                <a:cs typeface="Calibri"/>
                <a:sym typeface="Calibri"/>
              </a:rPr>
              <a:t>of Utah women.</a:t>
            </a:r>
            <a:endParaRPr b="1" i="1">
              <a:latin typeface="Calibri"/>
              <a:ea typeface="Calibri"/>
              <a:cs typeface="Calibri"/>
              <a:sym typeface="Calibri"/>
            </a:endParaRPr>
          </a:p>
          <a:p>
            <a:pPr marL="0" lvl="0" indent="0" rtl="0">
              <a:spcBef>
                <a:spcPts val="2100"/>
              </a:spcBef>
              <a:spcAft>
                <a:spcPts val="0"/>
              </a:spcAft>
              <a:buNone/>
            </a:pPr>
            <a:r>
              <a:rPr lang="en-US" b="1" u="sng">
                <a:latin typeface="Calibri"/>
                <a:ea typeface="Calibri"/>
                <a:cs typeface="Calibri"/>
                <a:sym typeface="Calibri"/>
              </a:rPr>
              <a:t>Re</a:t>
            </a:r>
            <a:r>
              <a:rPr lang="en-US">
                <a:latin typeface="Calibri"/>
                <a:ea typeface="Calibri"/>
                <a:cs typeface="Calibri"/>
                <a:sym typeface="Calibri"/>
              </a:rPr>
              <a:t>-enfranchisement: to give back someone’s right to vote </a:t>
            </a:r>
            <a:endParaRPr>
              <a:latin typeface="Calibri"/>
              <a:ea typeface="Calibri"/>
              <a:cs typeface="Calibri"/>
              <a:sym typeface="Calibri"/>
            </a:endParaRPr>
          </a:p>
          <a:p>
            <a:pPr marL="0" lvl="0" indent="609600" rtl="0">
              <a:spcBef>
                <a:spcPts val="2100"/>
              </a:spcBef>
              <a:spcAft>
                <a:spcPts val="0"/>
              </a:spcAft>
              <a:buClr>
                <a:schemeClr val="dk1"/>
              </a:buClr>
              <a:buSzPts val="1500"/>
              <a:buFont typeface="Arial"/>
              <a:buNone/>
            </a:pPr>
            <a:r>
              <a:rPr lang="en-US" sz="1900" b="1">
                <a:latin typeface="Calibri"/>
                <a:ea typeface="Calibri"/>
                <a:cs typeface="Calibri"/>
                <a:sym typeface="Calibri"/>
              </a:rPr>
              <a:t>“Re” = to do again</a:t>
            </a:r>
            <a:endParaRPr sz="1900">
              <a:latin typeface="Calibri"/>
              <a:ea typeface="Calibri"/>
              <a:cs typeface="Calibri"/>
              <a:sym typeface="Calibri"/>
            </a:endParaRPr>
          </a:p>
          <a:p>
            <a:pPr marL="0" lvl="0" indent="0" rtl="0">
              <a:spcBef>
                <a:spcPts val="2100"/>
              </a:spcBef>
              <a:spcAft>
                <a:spcPts val="2100"/>
              </a:spcAft>
              <a:buNone/>
            </a:pPr>
            <a:r>
              <a:rPr lang="en-US" i="1">
                <a:latin typeface="Calibri"/>
                <a:ea typeface="Calibri"/>
                <a:cs typeface="Calibri"/>
                <a:sym typeface="Calibri"/>
              </a:rPr>
              <a:t>	</a:t>
            </a:r>
            <a:r>
              <a:rPr lang="en-US" sz="1900" i="1">
                <a:latin typeface="Calibri"/>
                <a:ea typeface="Calibri"/>
                <a:cs typeface="Calibri"/>
                <a:sym typeface="Calibri"/>
              </a:rPr>
              <a:t>The </a:t>
            </a:r>
            <a:r>
              <a:rPr lang="en-US" sz="1900" b="1" i="1">
                <a:latin typeface="Calibri"/>
                <a:ea typeface="Calibri"/>
                <a:cs typeface="Calibri"/>
                <a:sym typeface="Calibri"/>
              </a:rPr>
              <a:t>re-enfranchisement</a:t>
            </a:r>
            <a:r>
              <a:rPr lang="en-US" sz="1900" i="1">
                <a:latin typeface="Calibri"/>
                <a:ea typeface="Calibri"/>
                <a:cs typeface="Calibri"/>
                <a:sym typeface="Calibri"/>
              </a:rPr>
              <a:t> of Utah women occurred when Utah attained statehood.</a:t>
            </a:r>
            <a:endParaRPr sz="1900" i="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15600" y="87267"/>
            <a:ext cx="2657700" cy="7635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b="1">
                <a:latin typeface="Calibri"/>
                <a:ea typeface="Calibri"/>
                <a:cs typeface="Calibri"/>
                <a:sym typeface="Calibri"/>
              </a:rPr>
              <a:t>Poly</a:t>
            </a:r>
            <a:r>
              <a:rPr lang="en-US">
                <a:latin typeface="Calibri"/>
                <a:ea typeface="Calibri"/>
                <a:cs typeface="Calibri"/>
                <a:sym typeface="Calibri"/>
              </a:rPr>
              <a:t>gamy </a:t>
            </a:r>
            <a:endParaRPr>
              <a:latin typeface="Calibri"/>
              <a:ea typeface="Calibri"/>
              <a:cs typeface="Calibri"/>
              <a:sym typeface="Calibri"/>
            </a:endParaRPr>
          </a:p>
        </p:txBody>
      </p:sp>
      <p:sp>
        <p:nvSpPr>
          <p:cNvPr id="169" name="Shape 169"/>
          <p:cNvSpPr txBox="1">
            <a:spLocks noGrp="1"/>
          </p:cNvSpPr>
          <p:nvPr>
            <p:ph type="body" idx="1"/>
          </p:nvPr>
        </p:nvSpPr>
        <p:spPr>
          <a:xfrm>
            <a:off x="415600" y="923733"/>
            <a:ext cx="5366100" cy="48879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latin typeface="Calibri"/>
                <a:ea typeface="Calibri"/>
                <a:cs typeface="Calibri"/>
                <a:sym typeface="Calibri"/>
              </a:rPr>
              <a:t>Definition: A marriage system in which a person is married to more than one living person at a time.</a:t>
            </a:r>
            <a:endParaRPr>
              <a:latin typeface="Calibri"/>
              <a:ea typeface="Calibri"/>
              <a:cs typeface="Calibri"/>
              <a:sym typeface="Calibri"/>
            </a:endParaRPr>
          </a:p>
          <a:p>
            <a:pPr marL="0" lvl="0" indent="0" rtl="0">
              <a:spcBef>
                <a:spcPts val="2100"/>
              </a:spcBef>
              <a:spcAft>
                <a:spcPts val="0"/>
              </a:spcAft>
              <a:buNone/>
            </a:pPr>
            <a:r>
              <a:rPr lang="en-US">
                <a:latin typeface="Calibri"/>
                <a:ea typeface="Calibri"/>
                <a:cs typeface="Calibri"/>
                <a:sym typeface="Calibri"/>
              </a:rPr>
              <a:t>“poly” = many </a:t>
            </a:r>
            <a:endParaRPr>
              <a:latin typeface="Calibri"/>
              <a:ea typeface="Calibri"/>
              <a:cs typeface="Calibri"/>
              <a:sym typeface="Calibri"/>
            </a:endParaRPr>
          </a:p>
          <a:p>
            <a:pPr marL="0" lvl="0" indent="0" rtl="0">
              <a:spcBef>
                <a:spcPts val="2100"/>
              </a:spcBef>
              <a:spcAft>
                <a:spcPts val="2100"/>
              </a:spcAft>
              <a:buNone/>
            </a:pPr>
            <a:r>
              <a:rPr lang="en-US">
                <a:latin typeface="Calibri"/>
                <a:ea typeface="Calibri"/>
                <a:cs typeface="Calibri"/>
                <a:sym typeface="Calibri"/>
              </a:rPr>
              <a:t>The Church of Jesus Christ of Latter-day Saints practiced </a:t>
            </a:r>
            <a:r>
              <a:rPr lang="en-US" b="1">
                <a:latin typeface="Calibri"/>
                <a:ea typeface="Calibri"/>
                <a:cs typeface="Calibri"/>
                <a:sym typeface="Calibri"/>
              </a:rPr>
              <a:t>polygamy,</a:t>
            </a:r>
            <a:r>
              <a:rPr lang="en-US">
                <a:latin typeface="Calibri"/>
                <a:ea typeface="Calibri"/>
                <a:cs typeface="Calibri"/>
                <a:sym typeface="Calibri"/>
              </a:rPr>
              <a:t> in which some husbands had more than one living wife. Mormons called it “plural marriage” and considered it a religious principle. The church officially ended the practice in 1890.</a:t>
            </a:r>
            <a:endParaRPr>
              <a:latin typeface="Calibri"/>
              <a:ea typeface="Calibri"/>
              <a:cs typeface="Calibri"/>
              <a:sym typeface="Calibri"/>
            </a:endParaRPr>
          </a:p>
        </p:txBody>
      </p:sp>
      <p:pic>
        <p:nvPicPr>
          <p:cNvPr id="170" name="Shape 170" descr="Brigham_Young_and_his_21_wives.jpg"/>
          <p:cNvPicPr preferRelativeResize="0"/>
          <p:nvPr/>
        </p:nvPicPr>
        <p:blipFill rotWithShape="1">
          <a:blip r:embed="rId3">
            <a:alphaModFix/>
          </a:blip>
          <a:srcRect b="19296"/>
          <a:stretch/>
        </p:blipFill>
        <p:spPr>
          <a:xfrm>
            <a:off x="6926400" y="87267"/>
            <a:ext cx="4080199" cy="5195833"/>
          </a:xfrm>
          <a:prstGeom prst="rect">
            <a:avLst/>
          </a:prstGeom>
          <a:noFill/>
          <a:ln>
            <a:noFill/>
          </a:ln>
        </p:spPr>
      </p:pic>
      <p:sp>
        <p:nvSpPr>
          <p:cNvPr id="171" name="Shape 171"/>
          <p:cNvSpPr txBox="1"/>
          <p:nvPr/>
        </p:nvSpPr>
        <p:spPr>
          <a:xfrm>
            <a:off x="6664967" y="5394000"/>
            <a:ext cx="5366100" cy="7635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None/>
            </a:pPr>
            <a:r>
              <a:rPr lang="en-US" sz="2100" i="1">
                <a:solidFill>
                  <a:schemeClr val="dk2"/>
                </a:solidFill>
                <a:latin typeface="Calibri"/>
                <a:ea typeface="Calibri"/>
                <a:cs typeface="Calibri"/>
                <a:sym typeface="Calibri"/>
              </a:rPr>
              <a:t>LDS Church President Brigham Young had multiple wives. He was a </a:t>
            </a:r>
            <a:r>
              <a:rPr lang="en-US" sz="2100" b="1" i="1">
                <a:solidFill>
                  <a:schemeClr val="dk2"/>
                </a:solidFill>
                <a:latin typeface="Calibri"/>
                <a:ea typeface="Calibri"/>
                <a:cs typeface="Calibri"/>
                <a:sym typeface="Calibri"/>
              </a:rPr>
              <a:t>polygamist</a:t>
            </a:r>
            <a:r>
              <a:rPr lang="en-US" sz="2100" i="1">
                <a:solidFill>
                  <a:schemeClr val="dk2"/>
                </a:solidFill>
                <a:latin typeface="Calibri"/>
                <a:ea typeface="Calibri"/>
                <a:cs typeface="Calibri"/>
                <a:sym typeface="Calibri"/>
              </a:rPr>
              <a:t>, a person who practices </a:t>
            </a:r>
            <a:r>
              <a:rPr lang="en-US" sz="2100" b="1" i="1">
                <a:solidFill>
                  <a:schemeClr val="dk2"/>
                </a:solidFill>
                <a:latin typeface="Calibri"/>
                <a:ea typeface="Calibri"/>
                <a:cs typeface="Calibri"/>
                <a:sym typeface="Calibri"/>
              </a:rPr>
              <a:t>polygamy</a:t>
            </a:r>
            <a:r>
              <a:rPr lang="en-US" sz="2100" i="1">
                <a:solidFill>
                  <a:schemeClr val="dk2"/>
                </a:solidFill>
                <a:latin typeface="Calibri"/>
                <a:ea typeface="Calibri"/>
                <a:cs typeface="Calibri"/>
                <a:sym typeface="Calibri"/>
              </a:rPr>
              <a:t>.</a:t>
            </a:r>
            <a:endParaRPr sz="2100" i="1">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Beginnings of Women’s Rights Movement</a:t>
            </a:r>
            <a:endParaRPr/>
          </a:p>
        </p:txBody>
      </p:sp>
      <p:sp>
        <p:nvSpPr>
          <p:cNvPr id="178" name="Shape 178"/>
          <p:cNvSpPr txBox="1">
            <a:spLocks noGrp="1"/>
          </p:cNvSpPr>
          <p:nvPr>
            <p:ph type="body" idx="1"/>
          </p:nvPr>
        </p:nvSpPr>
        <p:spPr>
          <a:xfrm>
            <a:off x="838200" y="1825625"/>
            <a:ext cx="6133800" cy="4351200"/>
          </a:xfrm>
          <a:prstGeom prst="rect">
            <a:avLst/>
          </a:prstGeom>
        </p:spPr>
        <p:txBody>
          <a:bodyPr spcFirstLastPara="1" wrap="square" lIns="91425" tIns="91425" rIns="91425" bIns="91425" anchor="t" anchorCtr="0">
            <a:noAutofit/>
          </a:bodyPr>
          <a:lstStyle/>
          <a:p>
            <a:pPr marL="457200" lvl="0" indent="-406400" rtl="0">
              <a:spcBef>
                <a:spcPts val="1000"/>
              </a:spcBef>
              <a:spcAft>
                <a:spcPts val="0"/>
              </a:spcAft>
              <a:buClr>
                <a:srgbClr val="666666"/>
              </a:buClr>
              <a:buSzPts val="2800"/>
              <a:buChar char="•"/>
            </a:pPr>
            <a:r>
              <a:rPr lang="en-US">
                <a:solidFill>
                  <a:srgbClr val="666666"/>
                </a:solidFill>
              </a:rPr>
              <a:t>Abolitionists turned their attention to women’s rights after the passage of the 14th Amendment</a:t>
            </a:r>
            <a:endParaRPr>
              <a:solidFill>
                <a:srgbClr val="666666"/>
              </a:solidFill>
            </a:endParaRPr>
          </a:p>
          <a:p>
            <a:pPr marL="0" lvl="0" indent="0" rtl="0">
              <a:spcBef>
                <a:spcPts val="1000"/>
              </a:spcBef>
              <a:spcAft>
                <a:spcPts val="0"/>
              </a:spcAft>
              <a:buNone/>
            </a:pPr>
            <a:endParaRPr>
              <a:solidFill>
                <a:srgbClr val="666666"/>
              </a:solidFill>
            </a:endParaRPr>
          </a:p>
          <a:p>
            <a:pPr marL="457200" lvl="0" indent="-406400" rtl="0">
              <a:spcBef>
                <a:spcPts val="1000"/>
              </a:spcBef>
              <a:spcAft>
                <a:spcPts val="0"/>
              </a:spcAft>
              <a:buClr>
                <a:srgbClr val="666666"/>
              </a:buClr>
              <a:buSzPts val="2800"/>
              <a:buChar char="•"/>
            </a:pPr>
            <a:r>
              <a:rPr lang="en-US">
                <a:solidFill>
                  <a:srgbClr val="666666"/>
                </a:solidFill>
              </a:rPr>
              <a:t>First Women’s Rights Convention </a:t>
            </a:r>
            <a:endParaRPr>
              <a:solidFill>
                <a:srgbClr val="666666"/>
              </a:solidFill>
            </a:endParaRPr>
          </a:p>
          <a:p>
            <a:pPr marL="914400" lvl="1" indent="-381000" rtl="0">
              <a:spcBef>
                <a:spcPts val="0"/>
              </a:spcBef>
              <a:spcAft>
                <a:spcPts val="0"/>
              </a:spcAft>
              <a:buClr>
                <a:srgbClr val="666666"/>
              </a:buClr>
              <a:buSzPts val="2400"/>
              <a:buChar char="•"/>
            </a:pPr>
            <a:r>
              <a:rPr lang="en-US">
                <a:solidFill>
                  <a:srgbClr val="666666"/>
                </a:solidFill>
              </a:rPr>
              <a:t>Held in Seneca Falls, New York</a:t>
            </a:r>
            <a:endParaRPr>
              <a:solidFill>
                <a:srgbClr val="666666"/>
              </a:solidFill>
            </a:endParaRPr>
          </a:p>
          <a:p>
            <a:pPr marL="914400" lvl="1" indent="-381000" rtl="0">
              <a:spcBef>
                <a:spcPts val="0"/>
              </a:spcBef>
              <a:spcAft>
                <a:spcPts val="0"/>
              </a:spcAft>
              <a:buClr>
                <a:srgbClr val="666666"/>
              </a:buClr>
              <a:buSzPts val="2400"/>
              <a:buChar char="•"/>
            </a:pPr>
            <a:r>
              <a:rPr lang="en-US">
                <a:solidFill>
                  <a:srgbClr val="666666"/>
                </a:solidFill>
              </a:rPr>
              <a:t>July 19-20, 1848</a:t>
            </a:r>
            <a:endParaRPr>
              <a:solidFill>
                <a:srgbClr val="666666"/>
              </a:solidFill>
            </a:endParaRPr>
          </a:p>
          <a:p>
            <a:pPr marL="914400" lvl="1" indent="-381000" rtl="0">
              <a:spcBef>
                <a:spcPts val="0"/>
              </a:spcBef>
              <a:spcAft>
                <a:spcPts val="0"/>
              </a:spcAft>
              <a:buClr>
                <a:srgbClr val="666666"/>
              </a:buClr>
              <a:buSzPts val="2400"/>
              <a:buChar char="•"/>
            </a:pPr>
            <a:r>
              <a:rPr lang="en-US">
                <a:solidFill>
                  <a:srgbClr val="666666"/>
                </a:solidFill>
              </a:rPr>
              <a:t>Led by Elizabeth Cady Stanton and Lucretia Mott</a:t>
            </a:r>
            <a:endParaRPr>
              <a:solidFill>
                <a:srgbClr val="666666"/>
              </a:solidFill>
            </a:endParaRPr>
          </a:p>
          <a:p>
            <a:pPr marL="914400" lvl="1" indent="-381000" rtl="0">
              <a:spcBef>
                <a:spcPts val="0"/>
              </a:spcBef>
              <a:spcAft>
                <a:spcPts val="0"/>
              </a:spcAft>
              <a:buClr>
                <a:srgbClr val="666666"/>
              </a:buClr>
              <a:buSzPts val="2400"/>
              <a:buChar char="•"/>
            </a:pPr>
            <a:r>
              <a:rPr lang="en-US">
                <a:solidFill>
                  <a:srgbClr val="666666"/>
                </a:solidFill>
              </a:rPr>
              <a:t>Created the </a:t>
            </a:r>
            <a:r>
              <a:rPr lang="en-US" i="1">
                <a:solidFill>
                  <a:srgbClr val="666666"/>
                </a:solidFill>
              </a:rPr>
              <a:t>Declaration of Sentiments</a:t>
            </a:r>
            <a:endParaRPr>
              <a:solidFill>
                <a:srgbClr val="666666"/>
              </a:solidFill>
            </a:endParaRPr>
          </a:p>
          <a:p>
            <a:pPr marL="457200" lvl="0" indent="0" rtl="0">
              <a:spcBef>
                <a:spcPts val="1000"/>
              </a:spcBef>
              <a:spcAft>
                <a:spcPts val="0"/>
              </a:spcAft>
              <a:buNone/>
            </a:pPr>
            <a:endParaRPr/>
          </a:p>
          <a:p>
            <a:pPr marL="0" lvl="0" indent="0">
              <a:spcBef>
                <a:spcPts val="1000"/>
              </a:spcBef>
              <a:spcAft>
                <a:spcPts val="0"/>
              </a:spcAft>
              <a:buNone/>
            </a:pPr>
            <a:endParaRPr/>
          </a:p>
        </p:txBody>
      </p:sp>
      <p:pic>
        <p:nvPicPr>
          <p:cNvPr id="179" name="Shape 179"/>
          <p:cNvPicPr preferRelativeResize="0"/>
          <p:nvPr/>
        </p:nvPicPr>
        <p:blipFill>
          <a:blip r:embed="rId3">
            <a:alphaModFix/>
          </a:blip>
          <a:stretch>
            <a:fillRect/>
          </a:stretch>
        </p:blipFill>
        <p:spPr>
          <a:xfrm>
            <a:off x="7120000" y="2986225"/>
            <a:ext cx="4919602" cy="3559999"/>
          </a:xfrm>
          <a:prstGeom prst="rect">
            <a:avLst/>
          </a:prstGeom>
          <a:noFill/>
          <a:ln>
            <a:noFill/>
          </a:ln>
        </p:spPr>
      </p:pic>
      <p:sp>
        <p:nvSpPr>
          <p:cNvPr id="180" name="Shape 180"/>
          <p:cNvSpPr txBox="1"/>
          <p:nvPr/>
        </p:nvSpPr>
        <p:spPr>
          <a:xfrm>
            <a:off x="7485025" y="1473950"/>
            <a:ext cx="4293300" cy="1226100"/>
          </a:xfrm>
          <a:prstGeom prst="rect">
            <a:avLst/>
          </a:prstGeom>
          <a:solidFill>
            <a:srgbClr val="532C6C"/>
          </a:solid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800" b="1">
                <a:solidFill>
                  <a:srgbClr val="FFFFFF"/>
                </a:solidFill>
                <a:latin typeface="Calibri"/>
                <a:ea typeface="Calibri"/>
                <a:cs typeface="Calibri"/>
                <a:sym typeface="Calibri"/>
              </a:rPr>
              <a:t>“All </a:t>
            </a:r>
            <a:r>
              <a:rPr lang="en-US" sz="2800" b="1" i="1" u="sng">
                <a:solidFill>
                  <a:srgbClr val="FFFFFF"/>
                </a:solidFill>
                <a:latin typeface="Calibri"/>
                <a:ea typeface="Calibri"/>
                <a:cs typeface="Calibri"/>
                <a:sym typeface="Calibri"/>
              </a:rPr>
              <a:t>women and</a:t>
            </a:r>
            <a:r>
              <a:rPr lang="en-US" sz="2800" b="1">
                <a:solidFill>
                  <a:srgbClr val="FFFFFF"/>
                </a:solidFill>
                <a:latin typeface="Calibri"/>
                <a:ea typeface="Calibri"/>
                <a:cs typeface="Calibri"/>
                <a:sym typeface="Calibri"/>
              </a:rPr>
              <a:t> men are created equal!”</a:t>
            </a:r>
            <a:endParaRPr sz="2800" b="1">
              <a:solidFill>
                <a:srgbClr val="FFFFFF"/>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152400" y="152400"/>
            <a:ext cx="11796974" cy="6621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Utah was a Leader in the Women’s Suffrage Movement</a:t>
            </a:r>
            <a:endParaRPr/>
          </a:p>
        </p:txBody>
      </p:sp>
      <p:sp>
        <p:nvSpPr>
          <p:cNvPr id="193" name="Shape 193"/>
          <p:cNvSpPr txBox="1">
            <a:spLocks noGrp="1"/>
          </p:cNvSpPr>
          <p:nvPr>
            <p:ph type="body" idx="1"/>
          </p:nvPr>
        </p:nvSpPr>
        <p:spPr>
          <a:xfrm>
            <a:off x="838200" y="1825625"/>
            <a:ext cx="5387100" cy="4351200"/>
          </a:xfrm>
          <a:prstGeom prst="rect">
            <a:avLst/>
          </a:prstGeom>
        </p:spPr>
        <p:txBody>
          <a:bodyPr spcFirstLastPara="1" wrap="square" lIns="91425" tIns="91425" rIns="91425" bIns="91425" anchor="t" anchorCtr="0">
            <a:noAutofit/>
          </a:bodyPr>
          <a:lstStyle/>
          <a:p>
            <a:pPr marL="457200" lvl="0" indent="-406400" rtl="0">
              <a:lnSpc>
                <a:spcPct val="115000"/>
              </a:lnSpc>
              <a:spcBef>
                <a:spcPts val="0"/>
              </a:spcBef>
              <a:spcAft>
                <a:spcPts val="0"/>
              </a:spcAft>
              <a:buClr>
                <a:srgbClr val="666666"/>
              </a:buClr>
              <a:buSzPts val="2800"/>
              <a:buFont typeface="Calibri"/>
              <a:buChar char="•"/>
            </a:pPr>
            <a:r>
              <a:rPr lang="en-US" sz="2800">
                <a:solidFill>
                  <a:srgbClr val="666666"/>
                </a:solidFill>
              </a:rPr>
              <a:t>Utah women were the first to vote in the modern nation</a:t>
            </a:r>
            <a:endParaRPr sz="2800">
              <a:solidFill>
                <a:srgbClr val="666666"/>
              </a:solidFill>
            </a:endParaRPr>
          </a:p>
          <a:p>
            <a:pPr marL="457200" lvl="0" indent="-406400" rtl="0">
              <a:lnSpc>
                <a:spcPct val="115000"/>
              </a:lnSpc>
              <a:spcBef>
                <a:spcPts val="0"/>
              </a:spcBef>
              <a:spcAft>
                <a:spcPts val="0"/>
              </a:spcAft>
              <a:buClr>
                <a:srgbClr val="666666"/>
              </a:buClr>
              <a:buSzPts val="2800"/>
              <a:buChar char="•"/>
            </a:pPr>
            <a:r>
              <a:rPr lang="en-US" sz="2800">
                <a:solidFill>
                  <a:srgbClr val="666666"/>
                </a:solidFill>
              </a:rPr>
              <a:t>Utah suffragist </a:t>
            </a:r>
            <a:r>
              <a:rPr lang="en-US" sz="2800" b="1">
                <a:solidFill>
                  <a:srgbClr val="666666"/>
                </a:solidFill>
              </a:rPr>
              <a:t>Emmeline B. Wells</a:t>
            </a:r>
            <a:r>
              <a:rPr lang="en-US" sz="2800">
                <a:solidFill>
                  <a:srgbClr val="666666"/>
                </a:solidFill>
              </a:rPr>
              <a:t> met four U.S. presidents in her advocacy work for Utah women</a:t>
            </a:r>
            <a:endParaRPr sz="2800">
              <a:solidFill>
                <a:srgbClr val="666666"/>
              </a:solidFill>
            </a:endParaRPr>
          </a:p>
          <a:p>
            <a:pPr marL="457200" lvl="0" indent="-406400" rtl="0">
              <a:lnSpc>
                <a:spcPct val="115000"/>
              </a:lnSpc>
              <a:spcBef>
                <a:spcPts val="0"/>
              </a:spcBef>
              <a:spcAft>
                <a:spcPts val="0"/>
              </a:spcAft>
              <a:buClr>
                <a:srgbClr val="666666"/>
              </a:buClr>
              <a:buSzPts val="2800"/>
              <a:buChar char="•"/>
            </a:pPr>
            <a:r>
              <a:rPr lang="en-US" sz="2800">
                <a:solidFill>
                  <a:srgbClr val="666666"/>
                </a:solidFill>
              </a:rPr>
              <a:t>Utah elected the first female state senator in the nation </a:t>
            </a:r>
            <a:endParaRPr sz="2800">
              <a:solidFill>
                <a:srgbClr val="666666"/>
              </a:solidFill>
            </a:endParaRPr>
          </a:p>
          <a:p>
            <a:pPr marL="0" lvl="0" indent="457200" rtl="0">
              <a:lnSpc>
                <a:spcPct val="115000"/>
              </a:lnSpc>
              <a:spcBef>
                <a:spcPts val="0"/>
              </a:spcBef>
              <a:spcAft>
                <a:spcPts val="0"/>
              </a:spcAft>
              <a:buNone/>
            </a:pPr>
            <a:r>
              <a:rPr lang="en-US" sz="2800">
                <a:solidFill>
                  <a:srgbClr val="666666"/>
                </a:solidFill>
              </a:rPr>
              <a:t>(</a:t>
            </a:r>
            <a:r>
              <a:rPr lang="en-US" b="1">
                <a:solidFill>
                  <a:srgbClr val="666666"/>
                </a:solidFill>
              </a:rPr>
              <a:t>Dr. </a:t>
            </a:r>
            <a:r>
              <a:rPr lang="en-US" sz="2800" b="1">
                <a:solidFill>
                  <a:srgbClr val="666666"/>
                </a:solidFill>
              </a:rPr>
              <a:t>Martha Hughes Cannon</a:t>
            </a:r>
            <a:r>
              <a:rPr lang="en-US" sz="2800">
                <a:solidFill>
                  <a:srgbClr val="666666"/>
                </a:solidFill>
              </a:rPr>
              <a:t>)</a:t>
            </a:r>
            <a:endParaRPr sz="2800">
              <a:solidFill>
                <a:srgbClr val="666666"/>
              </a:solidFill>
            </a:endParaRPr>
          </a:p>
          <a:p>
            <a:pPr marL="228600" lvl="0" indent="-50800">
              <a:spcBef>
                <a:spcPts val="1000"/>
              </a:spcBef>
              <a:spcAft>
                <a:spcPts val="0"/>
              </a:spcAft>
              <a:buNone/>
            </a:pPr>
            <a:endParaRPr/>
          </a:p>
        </p:txBody>
      </p:sp>
      <p:pic>
        <p:nvPicPr>
          <p:cNvPr id="194" name="Shape 194"/>
          <p:cNvPicPr preferRelativeResize="0"/>
          <p:nvPr/>
        </p:nvPicPr>
        <p:blipFill>
          <a:blip r:embed="rId3">
            <a:alphaModFix/>
          </a:blip>
          <a:stretch>
            <a:fillRect/>
          </a:stretch>
        </p:blipFill>
        <p:spPr>
          <a:xfrm>
            <a:off x="6537808" y="1311725"/>
            <a:ext cx="2772193" cy="3221724"/>
          </a:xfrm>
          <a:prstGeom prst="rect">
            <a:avLst/>
          </a:prstGeom>
          <a:noFill/>
          <a:ln>
            <a:noFill/>
          </a:ln>
        </p:spPr>
      </p:pic>
      <p:pic>
        <p:nvPicPr>
          <p:cNvPr id="195" name="Shape 195"/>
          <p:cNvPicPr preferRelativeResize="0"/>
          <p:nvPr/>
        </p:nvPicPr>
        <p:blipFill>
          <a:blip r:embed="rId4">
            <a:alphaModFix/>
          </a:blip>
          <a:stretch>
            <a:fillRect/>
          </a:stretch>
        </p:blipFill>
        <p:spPr>
          <a:xfrm>
            <a:off x="9404150" y="3390573"/>
            <a:ext cx="2426900" cy="3221724"/>
          </a:xfrm>
          <a:prstGeom prst="rect">
            <a:avLst/>
          </a:prstGeom>
          <a:noFill/>
          <a:ln>
            <a:noFill/>
          </a:ln>
        </p:spPr>
      </p:pic>
      <p:sp>
        <p:nvSpPr>
          <p:cNvPr id="196" name="Shape 196"/>
          <p:cNvSpPr/>
          <p:nvPr/>
        </p:nvSpPr>
        <p:spPr>
          <a:xfrm>
            <a:off x="6022225" y="6032875"/>
            <a:ext cx="2830500" cy="266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3445425" y="4395525"/>
            <a:ext cx="1580400" cy="266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1424</Words>
  <Application>Microsoft Macintosh PowerPoint</Application>
  <PresentationFormat>Custom</PresentationFormat>
  <Paragraphs>172</Paragraphs>
  <Slides>35</Slides>
  <Notes>35</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35</vt:i4>
      </vt:variant>
    </vt:vector>
  </HeadingPairs>
  <TitlesOfParts>
    <vt:vector size="38" baseType="lpstr">
      <vt:lpstr>Roboto</vt:lpstr>
      <vt:lpstr>Office Theme</vt:lpstr>
      <vt:lpstr>Simple Light</vt:lpstr>
      <vt:lpstr> Receiving, Losing, and Winning Back the Vote </vt:lpstr>
      <vt:lpstr>PowerPoint Presentation</vt:lpstr>
      <vt:lpstr>Suffrage</vt:lpstr>
      <vt:lpstr>Franchise</vt:lpstr>
      <vt:lpstr>Pay attention to prefixes! They change word meanings.</vt:lpstr>
      <vt:lpstr>Polygamy </vt:lpstr>
      <vt:lpstr>Beginnings of Women’s Rights Movement</vt:lpstr>
      <vt:lpstr>PowerPoint Presentation</vt:lpstr>
      <vt:lpstr>Utah was a Leader in the Women’s Suffrage Movement</vt:lpstr>
      <vt:lpstr>PowerPoint Presentation</vt:lpstr>
      <vt:lpstr>Polygamy’s Role</vt:lpstr>
      <vt:lpstr>PowerPoint Presentation</vt:lpstr>
      <vt:lpstr>PowerPoint Presentation</vt:lpstr>
      <vt:lpstr>PowerPoint Presentation</vt:lpstr>
      <vt:lpstr>Utah Women Became Politically Involved</vt:lpstr>
      <vt:lpstr>Non-Mormon suffragists were divided over the issue of Utah women’s suffrage</vt:lpstr>
      <vt:lpstr>PowerPoint Presentation</vt:lpstr>
      <vt:lpstr>PowerPoint Presentation</vt:lpstr>
      <vt:lpstr>Utah Women Were Angry to Lose the Vote</vt:lpstr>
      <vt:lpstr>PowerPoint Presentation</vt:lpstr>
      <vt:lpstr>End of Polygamy</vt:lpstr>
      <vt:lpstr>Utah State Constitutional Convention, 1895</vt:lpstr>
      <vt:lpstr>PowerPoint Presentation</vt:lpstr>
      <vt:lpstr>Statehood Granted WITH SUFFRAGE!</vt:lpstr>
      <vt:lpstr>PowerPoint Presentation</vt:lpstr>
      <vt:lpstr>PowerPoint Presentation</vt:lpstr>
      <vt:lpstr>Assisted with the National Suffrage Movement</vt:lpstr>
      <vt:lpstr>PowerPoint Presentation</vt:lpstr>
      <vt:lpstr>PowerPoint Presentation</vt:lpstr>
      <vt:lpstr>19th Amendment Ratified on August 18, 1920!</vt:lpstr>
      <vt:lpstr>BUT...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Receiving, Losing, and Winning Back the Vote </dc:title>
  <cp:lastModifiedBy>Naomi Watkins</cp:lastModifiedBy>
  <cp:revision>1</cp:revision>
  <dcterms:modified xsi:type="dcterms:W3CDTF">2018-02-06T00:15:38Z</dcterms:modified>
</cp:coreProperties>
</file>